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37"/>
  </p:notesMasterIdLst>
  <p:sldIdLst>
    <p:sldId id="257" r:id="rId2"/>
    <p:sldId id="542" r:id="rId3"/>
    <p:sldId id="543" r:id="rId4"/>
    <p:sldId id="333" r:id="rId5"/>
    <p:sldId id="545" r:id="rId6"/>
    <p:sldId id="362" r:id="rId7"/>
    <p:sldId id="334" r:id="rId8"/>
    <p:sldId id="546" r:id="rId9"/>
    <p:sldId id="395" r:id="rId10"/>
    <p:sldId id="396" r:id="rId11"/>
    <p:sldId id="539" r:id="rId12"/>
    <p:sldId id="540" r:id="rId13"/>
    <p:sldId id="541" r:id="rId14"/>
    <p:sldId id="258" r:id="rId15"/>
    <p:sldId id="264" r:id="rId16"/>
    <p:sldId id="263" r:id="rId17"/>
    <p:sldId id="265" r:id="rId18"/>
    <p:sldId id="259" r:id="rId19"/>
    <p:sldId id="271" r:id="rId20"/>
    <p:sldId id="273" r:id="rId21"/>
    <p:sldId id="544" r:id="rId22"/>
    <p:sldId id="547" r:id="rId23"/>
    <p:sldId id="336" r:id="rId24"/>
    <p:sldId id="548" r:id="rId25"/>
    <p:sldId id="337" r:id="rId26"/>
    <p:sldId id="549" r:id="rId27"/>
    <p:sldId id="551" r:id="rId28"/>
    <p:sldId id="552" r:id="rId29"/>
    <p:sldId id="550" r:id="rId30"/>
    <p:sldId id="553" r:id="rId31"/>
    <p:sldId id="555" r:id="rId32"/>
    <p:sldId id="554" r:id="rId33"/>
    <p:sldId id="556" r:id="rId34"/>
    <p:sldId id="557" r:id="rId35"/>
    <p:sldId id="27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9C7D4F-EA7E-4B71-BF9D-77165F34AD52}">
          <p14:sldIdLst>
            <p14:sldId id="257"/>
            <p14:sldId id="542"/>
            <p14:sldId id="543"/>
            <p14:sldId id="333"/>
            <p14:sldId id="545"/>
            <p14:sldId id="362"/>
            <p14:sldId id="334"/>
            <p14:sldId id="546"/>
            <p14:sldId id="395"/>
            <p14:sldId id="396"/>
            <p14:sldId id="539"/>
            <p14:sldId id="540"/>
            <p14:sldId id="541"/>
            <p14:sldId id="258"/>
            <p14:sldId id="264"/>
            <p14:sldId id="263"/>
            <p14:sldId id="265"/>
            <p14:sldId id="259"/>
            <p14:sldId id="271"/>
            <p14:sldId id="273"/>
            <p14:sldId id="544"/>
            <p14:sldId id="547"/>
            <p14:sldId id="336"/>
            <p14:sldId id="548"/>
            <p14:sldId id="337"/>
            <p14:sldId id="549"/>
            <p14:sldId id="551"/>
            <p14:sldId id="552"/>
            <p14:sldId id="550"/>
            <p14:sldId id="553"/>
            <p14:sldId id="555"/>
            <p14:sldId id="554"/>
            <p14:sldId id="556"/>
            <p14:sldId id="557"/>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89" autoAdjust="0"/>
  </p:normalViewPr>
  <p:slideViewPr>
    <p:cSldViewPr snapToGrid="0">
      <p:cViewPr varScale="1">
        <p:scale>
          <a:sx n="100" d="100"/>
          <a:sy n="100" d="100"/>
        </p:scale>
        <p:origin x="3067"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246B41-5F55-494F-81AA-C52F0E55CAC9}"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0BCBDDAE-C07B-443A-938E-D12083159F14}">
      <dgm:prSet phldrT="[Text]"/>
      <dgm:spPr/>
      <dgm:t>
        <a:bodyPr/>
        <a:lstStyle/>
        <a:p>
          <a:r>
            <a:rPr lang="en-US" dirty="0"/>
            <a:t>Artificial Intelligence (AI)</a:t>
          </a:r>
        </a:p>
      </dgm:t>
    </dgm:pt>
    <dgm:pt modelId="{1BB32CE6-B9AA-46E8-A21F-4598BE02336E}" type="parTrans" cxnId="{426BDC33-7B16-49C2-A115-931FCB29C3EE}">
      <dgm:prSet/>
      <dgm:spPr/>
      <dgm:t>
        <a:bodyPr/>
        <a:lstStyle/>
        <a:p>
          <a:endParaRPr lang="en-US"/>
        </a:p>
      </dgm:t>
    </dgm:pt>
    <dgm:pt modelId="{78EA3917-2C80-41B6-BEA1-F09F5A2351F9}" type="sibTrans" cxnId="{426BDC33-7B16-49C2-A115-931FCB29C3EE}">
      <dgm:prSet/>
      <dgm:spPr/>
      <dgm:t>
        <a:bodyPr/>
        <a:lstStyle/>
        <a:p>
          <a:endParaRPr lang="en-US"/>
        </a:p>
      </dgm:t>
    </dgm:pt>
    <dgm:pt modelId="{3C86A7F2-EF90-4B9F-88D7-348058B97A2B}">
      <dgm:prSet phldrT="[Text]"/>
      <dgm:spPr/>
      <dgm:t>
        <a:bodyPr/>
        <a:lstStyle/>
        <a:p>
          <a:r>
            <a:rPr lang="en-US" dirty="0"/>
            <a:t>Machine Learning (ML)</a:t>
          </a:r>
        </a:p>
      </dgm:t>
    </dgm:pt>
    <dgm:pt modelId="{9F16EF47-EF4E-45A9-92C3-26A19B22C330}" type="parTrans" cxnId="{EB4C1A6A-BC00-4B70-92C0-04D4118281C6}">
      <dgm:prSet/>
      <dgm:spPr/>
      <dgm:t>
        <a:bodyPr/>
        <a:lstStyle/>
        <a:p>
          <a:endParaRPr lang="en-US"/>
        </a:p>
      </dgm:t>
    </dgm:pt>
    <dgm:pt modelId="{43575BE0-36FF-4A40-BDCA-31C50A02C604}" type="sibTrans" cxnId="{EB4C1A6A-BC00-4B70-92C0-04D4118281C6}">
      <dgm:prSet/>
      <dgm:spPr/>
      <dgm:t>
        <a:bodyPr/>
        <a:lstStyle/>
        <a:p>
          <a:endParaRPr lang="en-US"/>
        </a:p>
      </dgm:t>
    </dgm:pt>
    <dgm:pt modelId="{C549A4C4-1B90-4B1A-85D5-58A4505C051B}">
      <dgm:prSet phldrT="[Text]"/>
      <dgm:spPr/>
      <dgm:t>
        <a:bodyPr/>
        <a:lstStyle/>
        <a:p>
          <a:r>
            <a:rPr lang="en-US" dirty="0"/>
            <a:t>Deep Learning (DL)</a:t>
          </a:r>
        </a:p>
      </dgm:t>
    </dgm:pt>
    <dgm:pt modelId="{46DFC1D6-7484-4B79-A1D6-383E9FF829D1}" type="parTrans" cxnId="{5D9C055F-73DE-438A-B947-C94D7F52A611}">
      <dgm:prSet/>
      <dgm:spPr/>
      <dgm:t>
        <a:bodyPr/>
        <a:lstStyle/>
        <a:p>
          <a:endParaRPr lang="en-US"/>
        </a:p>
      </dgm:t>
    </dgm:pt>
    <dgm:pt modelId="{8B6D561E-F8B7-4DF0-811C-C9E61A5C5643}" type="sibTrans" cxnId="{5D9C055F-73DE-438A-B947-C94D7F52A611}">
      <dgm:prSet/>
      <dgm:spPr/>
      <dgm:t>
        <a:bodyPr/>
        <a:lstStyle/>
        <a:p>
          <a:endParaRPr lang="en-US"/>
        </a:p>
      </dgm:t>
    </dgm:pt>
    <dgm:pt modelId="{5EEBF154-45FE-4106-A805-31426B68FBB3}" type="pres">
      <dgm:prSet presAssocID="{0B246B41-5F55-494F-81AA-C52F0E55CAC9}" presName="Name0" presStyleCnt="0">
        <dgm:presLayoutVars>
          <dgm:chMax val="7"/>
          <dgm:resizeHandles val="exact"/>
        </dgm:presLayoutVars>
      </dgm:prSet>
      <dgm:spPr/>
    </dgm:pt>
    <dgm:pt modelId="{BCB2746A-799D-45EE-8CFF-5BEBA8562FBA}" type="pres">
      <dgm:prSet presAssocID="{0B246B41-5F55-494F-81AA-C52F0E55CAC9}" presName="comp1" presStyleCnt="0"/>
      <dgm:spPr/>
    </dgm:pt>
    <dgm:pt modelId="{2BCE7C47-A869-447A-A313-35072C38833D}" type="pres">
      <dgm:prSet presAssocID="{0B246B41-5F55-494F-81AA-C52F0E55CAC9}" presName="circle1" presStyleLbl="node1" presStyleIdx="0" presStyleCnt="3"/>
      <dgm:spPr/>
    </dgm:pt>
    <dgm:pt modelId="{9C85E2D4-88BA-4FE6-B86F-BB484CD74558}" type="pres">
      <dgm:prSet presAssocID="{0B246B41-5F55-494F-81AA-C52F0E55CAC9}" presName="c1text" presStyleLbl="node1" presStyleIdx="0" presStyleCnt="3">
        <dgm:presLayoutVars>
          <dgm:bulletEnabled val="1"/>
        </dgm:presLayoutVars>
      </dgm:prSet>
      <dgm:spPr/>
    </dgm:pt>
    <dgm:pt modelId="{E798E10F-A08E-4CA1-A853-6A1A3D7F3F9D}" type="pres">
      <dgm:prSet presAssocID="{0B246B41-5F55-494F-81AA-C52F0E55CAC9}" presName="comp2" presStyleCnt="0"/>
      <dgm:spPr/>
    </dgm:pt>
    <dgm:pt modelId="{3D0B11DF-77B1-4C2B-97C7-A1B42747B68A}" type="pres">
      <dgm:prSet presAssocID="{0B246B41-5F55-494F-81AA-C52F0E55CAC9}" presName="circle2" presStyleLbl="node1" presStyleIdx="1" presStyleCnt="3"/>
      <dgm:spPr/>
    </dgm:pt>
    <dgm:pt modelId="{FAA5727A-BCB9-4B5A-AEF5-1E7B3F19A69D}" type="pres">
      <dgm:prSet presAssocID="{0B246B41-5F55-494F-81AA-C52F0E55CAC9}" presName="c2text" presStyleLbl="node1" presStyleIdx="1" presStyleCnt="3">
        <dgm:presLayoutVars>
          <dgm:bulletEnabled val="1"/>
        </dgm:presLayoutVars>
      </dgm:prSet>
      <dgm:spPr/>
    </dgm:pt>
    <dgm:pt modelId="{D31D5C80-86B9-47AF-9C0D-C7AB8CA5E63A}" type="pres">
      <dgm:prSet presAssocID="{0B246B41-5F55-494F-81AA-C52F0E55CAC9}" presName="comp3" presStyleCnt="0"/>
      <dgm:spPr/>
    </dgm:pt>
    <dgm:pt modelId="{AA25817A-7DA5-44B4-9DCC-B1A3FB9FA4DD}" type="pres">
      <dgm:prSet presAssocID="{0B246B41-5F55-494F-81AA-C52F0E55CAC9}" presName="circle3" presStyleLbl="node1" presStyleIdx="2" presStyleCnt="3"/>
      <dgm:spPr/>
    </dgm:pt>
    <dgm:pt modelId="{749DBA39-A6E0-41DC-9DEB-06B7D0300EC2}" type="pres">
      <dgm:prSet presAssocID="{0B246B41-5F55-494F-81AA-C52F0E55CAC9}" presName="c3text" presStyleLbl="node1" presStyleIdx="2" presStyleCnt="3">
        <dgm:presLayoutVars>
          <dgm:bulletEnabled val="1"/>
        </dgm:presLayoutVars>
      </dgm:prSet>
      <dgm:spPr/>
    </dgm:pt>
  </dgm:ptLst>
  <dgm:cxnLst>
    <dgm:cxn modelId="{426BDC33-7B16-49C2-A115-931FCB29C3EE}" srcId="{0B246B41-5F55-494F-81AA-C52F0E55CAC9}" destId="{0BCBDDAE-C07B-443A-938E-D12083159F14}" srcOrd="0" destOrd="0" parTransId="{1BB32CE6-B9AA-46E8-A21F-4598BE02336E}" sibTransId="{78EA3917-2C80-41B6-BEA1-F09F5A2351F9}"/>
    <dgm:cxn modelId="{5D9C055F-73DE-438A-B947-C94D7F52A611}" srcId="{0B246B41-5F55-494F-81AA-C52F0E55CAC9}" destId="{C549A4C4-1B90-4B1A-85D5-58A4505C051B}" srcOrd="2" destOrd="0" parTransId="{46DFC1D6-7484-4B79-A1D6-383E9FF829D1}" sibTransId="{8B6D561E-F8B7-4DF0-811C-C9E61A5C5643}"/>
    <dgm:cxn modelId="{0F34595F-8DE7-4A80-988F-BF1B5A4E448F}" type="presOf" srcId="{0BCBDDAE-C07B-443A-938E-D12083159F14}" destId="{9C85E2D4-88BA-4FE6-B86F-BB484CD74558}" srcOrd="1" destOrd="0" presId="urn:microsoft.com/office/officeart/2005/8/layout/venn2"/>
    <dgm:cxn modelId="{AD8FED5F-29DE-4105-BA1E-DC8BD5EC8B1C}" type="presOf" srcId="{C549A4C4-1B90-4B1A-85D5-58A4505C051B}" destId="{AA25817A-7DA5-44B4-9DCC-B1A3FB9FA4DD}" srcOrd="0" destOrd="0" presId="urn:microsoft.com/office/officeart/2005/8/layout/venn2"/>
    <dgm:cxn modelId="{EB4C1A6A-BC00-4B70-92C0-04D4118281C6}" srcId="{0B246B41-5F55-494F-81AA-C52F0E55CAC9}" destId="{3C86A7F2-EF90-4B9F-88D7-348058B97A2B}" srcOrd="1" destOrd="0" parTransId="{9F16EF47-EF4E-45A9-92C3-26A19B22C330}" sibTransId="{43575BE0-36FF-4A40-BDCA-31C50A02C604}"/>
    <dgm:cxn modelId="{7B8C016B-F386-4F00-8303-C3BF5347F6A7}" type="presOf" srcId="{0BCBDDAE-C07B-443A-938E-D12083159F14}" destId="{2BCE7C47-A869-447A-A313-35072C38833D}" srcOrd="0" destOrd="0" presId="urn:microsoft.com/office/officeart/2005/8/layout/venn2"/>
    <dgm:cxn modelId="{C9B8057A-2457-4796-9425-E539D6F47345}" type="presOf" srcId="{0B246B41-5F55-494F-81AA-C52F0E55CAC9}" destId="{5EEBF154-45FE-4106-A805-31426B68FBB3}" srcOrd="0" destOrd="0" presId="urn:microsoft.com/office/officeart/2005/8/layout/venn2"/>
    <dgm:cxn modelId="{19454A9A-0C5A-4677-B994-320163304560}" type="presOf" srcId="{C549A4C4-1B90-4B1A-85D5-58A4505C051B}" destId="{749DBA39-A6E0-41DC-9DEB-06B7D0300EC2}" srcOrd="1" destOrd="0" presId="urn:microsoft.com/office/officeart/2005/8/layout/venn2"/>
    <dgm:cxn modelId="{12DF98D2-9D5A-4CB8-8C33-BB99A336E4A1}" type="presOf" srcId="{3C86A7F2-EF90-4B9F-88D7-348058B97A2B}" destId="{FAA5727A-BCB9-4B5A-AEF5-1E7B3F19A69D}" srcOrd="1" destOrd="0" presId="urn:microsoft.com/office/officeart/2005/8/layout/venn2"/>
    <dgm:cxn modelId="{2F6F95F3-10C2-42EC-AFBB-75DEEE0ED8C1}" type="presOf" srcId="{3C86A7F2-EF90-4B9F-88D7-348058B97A2B}" destId="{3D0B11DF-77B1-4C2B-97C7-A1B42747B68A}" srcOrd="0" destOrd="0" presId="urn:microsoft.com/office/officeart/2005/8/layout/venn2"/>
    <dgm:cxn modelId="{FCF91082-F434-465D-A036-16CB4E26D8BD}" type="presParOf" srcId="{5EEBF154-45FE-4106-A805-31426B68FBB3}" destId="{BCB2746A-799D-45EE-8CFF-5BEBA8562FBA}" srcOrd="0" destOrd="0" presId="urn:microsoft.com/office/officeart/2005/8/layout/venn2"/>
    <dgm:cxn modelId="{A9F8C34B-8C07-4363-B8FE-83983717990A}" type="presParOf" srcId="{BCB2746A-799D-45EE-8CFF-5BEBA8562FBA}" destId="{2BCE7C47-A869-447A-A313-35072C38833D}" srcOrd="0" destOrd="0" presId="urn:microsoft.com/office/officeart/2005/8/layout/venn2"/>
    <dgm:cxn modelId="{A5EB5EEF-5CC5-426E-8C46-0E0D7CF27125}" type="presParOf" srcId="{BCB2746A-799D-45EE-8CFF-5BEBA8562FBA}" destId="{9C85E2D4-88BA-4FE6-B86F-BB484CD74558}" srcOrd="1" destOrd="0" presId="urn:microsoft.com/office/officeart/2005/8/layout/venn2"/>
    <dgm:cxn modelId="{5BDA66B2-A4B7-4F18-8293-F4AB82375433}" type="presParOf" srcId="{5EEBF154-45FE-4106-A805-31426B68FBB3}" destId="{E798E10F-A08E-4CA1-A853-6A1A3D7F3F9D}" srcOrd="1" destOrd="0" presId="urn:microsoft.com/office/officeart/2005/8/layout/venn2"/>
    <dgm:cxn modelId="{1C6DB799-7CA4-4157-8EE3-E98883B98892}" type="presParOf" srcId="{E798E10F-A08E-4CA1-A853-6A1A3D7F3F9D}" destId="{3D0B11DF-77B1-4C2B-97C7-A1B42747B68A}" srcOrd="0" destOrd="0" presId="urn:microsoft.com/office/officeart/2005/8/layout/venn2"/>
    <dgm:cxn modelId="{4F0BC77E-5A75-44CB-94A5-88DA70C8753C}" type="presParOf" srcId="{E798E10F-A08E-4CA1-A853-6A1A3D7F3F9D}" destId="{FAA5727A-BCB9-4B5A-AEF5-1E7B3F19A69D}" srcOrd="1" destOrd="0" presId="urn:microsoft.com/office/officeart/2005/8/layout/venn2"/>
    <dgm:cxn modelId="{4A318E30-D421-4041-8459-5CC12234B241}" type="presParOf" srcId="{5EEBF154-45FE-4106-A805-31426B68FBB3}" destId="{D31D5C80-86B9-47AF-9C0D-C7AB8CA5E63A}" srcOrd="2" destOrd="0" presId="urn:microsoft.com/office/officeart/2005/8/layout/venn2"/>
    <dgm:cxn modelId="{2C2EF8D4-0981-420F-A968-464C39A53F6D}" type="presParOf" srcId="{D31D5C80-86B9-47AF-9C0D-C7AB8CA5E63A}" destId="{AA25817A-7DA5-44B4-9DCC-B1A3FB9FA4DD}" srcOrd="0" destOrd="0" presId="urn:microsoft.com/office/officeart/2005/8/layout/venn2"/>
    <dgm:cxn modelId="{C6ABA36F-9866-4237-BB94-02B52822D070}" type="presParOf" srcId="{D31D5C80-86B9-47AF-9C0D-C7AB8CA5E63A}" destId="{749DBA39-A6E0-41DC-9DEB-06B7D0300EC2}"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E7C47-A869-447A-A313-35072C38833D}">
      <dsp:nvSpPr>
        <dsp:cNvPr id="0" name=""/>
        <dsp:cNvSpPr/>
      </dsp:nvSpPr>
      <dsp:spPr>
        <a:xfrm>
          <a:off x="1161358" y="0"/>
          <a:ext cx="5875698" cy="587569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Artificial Intelligence (AI)</a:t>
          </a:r>
        </a:p>
      </dsp:txBody>
      <dsp:txXfrm>
        <a:off x="3072429" y="293784"/>
        <a:ext cx="2053556" cy="881354"/>
      </dsp:txXfrm>
    </dsp:sp>
    <dsp:sp modelId="{3D0B11DF-77B1-4C2B-97C7-A1B42747B68A}">
      <dsp:nvSpPr>
        <dsp:cNvPr id="0" name=""/>
        <dsp:cNvSpPr/>
      </dsp:nvSpPr>
      <dsp:spPr>
        <a:xfrm>
          <a:off x="1895820" y="1468924"/>
          <a:ext cx="4406774" cy="4406774"/>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Machine Learning (ML)</a:t>
          </a:r>
        </a:p>
      </dsp:txBody>
      <dsp:txXfrm>
        <a:off x="3072429" y="1744348"/>
        <a:ext cx="2053556" cy="826270"/>
      </dsp:txXfrm>
    </dsp:sp>
    <dsp:sp modelId="{AA25817A-7DA5-44B4-9DCC-B1A3FB9FA4DD}">
      <dsp:nvSpPr>
        <dsp:cNvPr id="0" name=""/>
        <dsp:cNvSpPr/>
      </dsp:nvSpPr>
      <dsp:spPr>
        <a:xfrm>
          <a:off x="2630283" y="2937849"/>
          <a:ext cx="2937849" cy="2937849"/>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Deep Learning (DL)</a:t>
          </a:r>
        </a:p>
      </dsp:txBody>
      <dsp:txXfrm>
        <a:off x="3060521" y="3672311"/>
        <a:ext cx="2077373" cy="146892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341AB-B3B8-4032-BF94-C32A458D32FF}" type="datetimeFigureOut">
              <a:rPr lang="en-US" smtClean="0"/>
              <a:t>11/16/2024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AE684-BFAB-4BF0-A42B-2F9773678B72}" type="slidenum">
              <a:rPr lang="en-US" smtClean="0"/>
              <a:t>‹#›</a:t>
            </a:fld>
            <a:endParaRPr lang="en-US"/>
          </a:p>
        </p:txBody>
      </p:sp>
    </p:spTree>
    <p:extLst>
      <p:ext uri="{BB962C8B-B14F-4D97-AF65-F5344CB8AC3E}">
        <p14:creationId xmlns:p14="http://schemas.microsoft.com/office/powerpoint/2010/main" val="294643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https://developers.google.com/machine-learning/intro-to-ml/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B3A593-3E8F-4379-9F73-F236B8A380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https://towardsdatascience.com/machine-learning-simple-linear-regression-with-python-f04ecfdadc13</a:t>
            </a:r>
          </a:p>
        </p:txBody>
      </p:sp>
      <p:sp>
        <p:nvSpPr>
          <p:cNvPr id="4" name="Slide Number Placeholder 3"/>
          <p:cNvSpPr>
            <a:spLocks noGrp="1"/>
          </p:cNvSpPr>
          <p:nvPr>
            <p:ph type="sldNum" sz="quarter" idx="5"/>
          </p:nvPr>
        </p:nvSpPr>
        <p:spPr/>
        <p:txBody>
          <a:bodyPr/>
          <a:lstStyle/>
          <a:p>
            <a:fld id="{401AE684-BFAB-4BF0-A42B-2F9773678B72}" type="slidenum">
              <a:rPr lang="en-US" smtClean="0"/>
              <a:t>32</a:t>
            </a:fld>
            <a:endParaRPr lang="en-US"/>
          </a:p>
        </p:txBody>
      </p:sp>
    </p:spTree>
    <p:extLst>
      <p:ext uri="{BB962C8B-B14F-4D97-AF65-F5344CB8AC3E}">
        <p14:creationId xmlns:p14="http://schemas.microsoft.com/office/powerpoint/2010/main" val="273153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AE684-BFAB-4BF0-A42B-2F9773678B72}" type="slidenum">
              <a:rPr lang="en-US" smtClean="0"/>
              <a:t>35</a:t>
            </a:fld>
            <a:endParaRPr lang="en-US"/>
          </a:p>
        </p:txBody>
      </p:sp>
    </p:spTree>
    <p:extLst>
      <p:ext uri="{BB962C8B-B14F-4D97-AF65-F5344CB8AC3E}">
        <p14:creationId xmlns:p14="http://schemas.microsoft.com/office/powerpoint/2010/main" val="1723839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https://www.forbes.com/sites/forbescoachescouncil/2023/10/30/generative-agile-leadership-what-the-fourth-industrial-revolution-needs/</a:t>
            </a:r>
          </a:p>
        </p:txBody>
      </p:sp>
      <p:sp>
        <p:nvSpPr>
          <p:cNvPr id="4" name="Slide Number Placeholder 3"/>
          <p:cNvSpPr>
            <a:spLocks noGrp="1"/>
          </p:cNvSpPr>
          <p:nvPr>
            <p:ph type="sldNum" sz="quarter" idx="5"/>
          </p:nvPr>
        </p:nvSpPr>
        <p:spPr/>
        <p:txBody>
          <a:bodyPr/>
          <a:lstStyle/>
          <a:p>
            <a:fld id="{87B3A593-3E8F-4379-9F73-F236B8A380CB}" type="slidenum">
              <a:rPr lang="en-US" smtClean="0"/>
              <a:t>4</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https://hislide.io/product/3-type-of-artificial-intelligence-levels/</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118631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a:t>
            </a:r>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289723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https://www.youtube.com/channel/UC35ZpwldGw7ZJ5R-2sLijzw/join</a:t>
            </a:r>
          </a:p>
        </p:txBody>
      </p:sp>
      <p:sp>
        <p:nvSpPr>
          <p:cNvPr id="4" name="Slide Number Placeholder 3"/>
          <p:cNvSpPr>
            <a:spLocks noGrp="1"/>
          </p:cNvSpPr>
          <p:nvPr>
            <p:ph type="sldNum" sz="quarter" idx="5"/>
          </p:nvPr>
        </p:nvSpPr>
        <p:spPr/>
        <p:txBody>
          <a:bodyPr/>
          <a:lstStyle/>
          <a:p>
            <a:fld id="{87B3A593-3E8F-4379-9F73-F236B8A380CB}" type="slidenum">
              <a:rPr lang="en-US" smtClean="0"/>
              <a:t>10</a:t>
            </a:fld>
            <a:endParaRPr lang="en-US"/>
          </a:p>
        </p:txBody>
      </p:sp>
    </p:spTree>
    <p:extLst>
      <p:ext uri="{BB962C8B-B14F-4D97-AF65-F5344CB8AC3E}">
        <p14:creationId xmlns:p14="http://schemas.microsoft.com/office/powerpoint/2010/main" val="21954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https://medium.com/nerd-for-tech/dive-deep-into-machine-learning-66a39ce053b9</a:t>
            </a:r>
          </a:p>
        </p:txBody>
      </p:sp>
      <p:sp>
        <p:nvSpPr>
          <p:cNvPr id="4" name="Slide Number Placeholder 3"/>
          <p:cNvSpPr>
            <a:spLocks noGrp="1"/>
          </p:cNvSpPr>
          <p:nvPr>
            <p:ph type="sldNum" sz="quarter" idx="5"/>
          </p:nvPr>
        </p:nvSpPr>
        <p:spPr/>
        <p:txBody>
          <a:bodyPr/>
          <a:lstStyle/>
          <a:p>
            <a:fld id="{87B3A593-3E8F-4379-9F73-F236B8A380CB}" type="slidenum">
              <a:rPr lang="en-US" smtClean="0"/>
              <a:t>25</a:t>
            </a:fld>
            <a:endParaRPr lang="en-US"/>
          </a:p>
        </p:txBody>
      </p:sp>
    </p:spTree>
    <p:extLst>
      <p:ext uri="{BB962C8B-B14F-4D97-AF65-F5344CB8AC3E}">
        <p14:creationId xmlns:p14="http://schemas.microsoft.com/office/powerpoint/2010/main" val="4199221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https://medium.com/@gerzson.boros/a-simple-introduction-into-supervised-learning-dcce83ee3ada</a:t>
            </a:r>
          </a:p>
          <a:p>
            <a:endParaRPr lang="en-US" dirty="0"/>
          </a:p>
        </p:txBody>
      </p:sp>
      <p:sp>
        <p:nvSpPr>
          <p:cNvPr id="4" name="Slide Number Placeholder 3"/>
          <p:cNvSpPr>
            <a:spLocks noGrp="1"/>
          </p:cNvSpPr>
          <p:nvPr>
            <p:ph type="sldNum" sz="quarter" idx="5"/>
          </p:nvPr>
        </p:nvSpPr>
        <p:spPr/>
        <p:txBody>
          <a:bodyPr/>
          <a:lstStyle/>
          <a:p>
            <a:fld id="{401AE684-BFAB-4BF0-A42B-2F9773678B72}" type="slidenum">
              <a:rPr lang="en-US" smtClean="0"/>
              <a:t>28</a:t>
            </a:fld>
            <a:endParaRPr lang="en-US"/>
          </a:p>
        </p:txBody>
      </p:sp>
    </p:spTree>
    <p:extLst>
      <p:ext uri="{BB962C8B-B14F-4D97-AF65-F5344CB8AC3E}">
        <p14:creationId xmlns:p14="http://schemas.microsoft.com/office/powerpoint/2010/main" val="3699265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https://medium.com/@gerzson.boros/a-simple-introduction-into-supervised-learning-dcce83ee3ada</a:t>
            </a:r>
          </a:p>
        </p:txBody>
      </p:sp>
      <p:sp>
        <p:nvSpPr>
          <p:cNvPr id="4" name="Slide Number Placeholder 3"/>
          <p:cNvSpPr>
            <a:spLocks noGrp="1"/>
          </p:cNvSpPr>
          <p:nvPr>
            <p:ph type="sldNum" sz="quarter" idx="5"/>
          </p:nvPr>
        </p:nvSpPr>
        <p:spPr/>
        <p:txBody>
          <a:bodyPr/>
          <a:lstStyle/>
          <a:p>
            <a:fld id="{401AE684-BFAB-4BF0-A42B-2F9773678B72}" type="slidenum">
              <a:rPr lang="en-US" smtClean="0"/>
              <a:t>29</a:t>
            </a:fld>
            <a:endParaRPr lang="en-US"/>
          </a:p>
        </p:txBody>
      </p:sp>
    </p:spTree>
    <p:extLst>
      <p:ext uri="{BB962C8B-B14F-4D97-AF65-F5344CB8AC3E}">
        <p14:creationId xmlns:p14="http://schemas.microsoft.com/office/powerpoint/2010/main" val="1021975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https://www.linkedin.com/pulse/predicting-house-prices-using-linear-regression-along-muhammet-ergenc</a:t>
            </a:r>
          </a:p>
        </p:txBody>
      </p:sp>
      <p:sp>
        <p:nvSpPr>
          <p:cNvPr id="4" name="Slide Number Placeholder 3"/>
          <p:cNvSpPr>
            <a:spLocks noGrp="1"/>
          </p:cNvSpPr>
          <p:nvPr>
            <p:ph type="sldNum" sz="quarter" idx="5"/>
          </p:nvPr>
        </p:nvSpPr>
        <p:spPr/>
        <p:txBody>
          <a:bodyPr/>
          <a:lstStyle/>
          <a:p>
            <a:fld id="{401AE684-BFAB-4BF0-A42B-2F9773678B72}" type="slidenum">
              <a:rPr lang="en-US" smtClean="0"/>
              <a:t>31</a:t>
            </a:fld>
            <a:endParaRPr lang="en-US"/>
          </a:p>
        </p:txBody>
      </p:sp>
    </p:spTree>
    <p:extLst>
      <p:ext uri="{BB962C8B-B14F-4D97-AF65-F5344CB8AC3E}">
        <p14:creationId xmlns:p14="http://schemas.microsoft.com/office/powerpoint/2010/main" val="1799695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11/16/2024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101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02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8745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873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459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3376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174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9579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357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02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70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292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76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805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14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227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17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012832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3"/>
          <a:stretch>
            <a:fillRect/>
          </a:stretch>
        </p:blipFill>
        <p:spPr>
          <a:xfrm>
            <a:off x="10882370" y="5545441"/>
            <a:ext cx="1303506" cy="1303506"/>
          </a:xfrm>
          <a:prstGeom prst="rect">
            <a:avLst/>
          </a:prstGeom>
        </p:spPr>
      </p:pic>
      <p:sp>
        <p:nvSpPr>
          <p:cNvPr id="2" name="Title 1">
            <a:extLst>
              <a:ext uri="{FF2B5EF4-FFF2-40B4-BE49-F238E27FC236}">
                <a16:creationId xmlns:a16="http://schemas.microsoft.com/office/drawing/2014/main" id="{42B82846-DEE1-0B76-284C-20A6450A7030}"/>
              </a:ext>
            </a:extLst>
          </p:cNvPr>
          <p:cNvSpPr>
            <a:spLocks noGrp="1"/>
          </p:cNvSpPr>
          <p:nvPr>
            <p:ph type="ctrTitle"/>
          </p:nvPr>
        </p:nvSpPr>
        <p:spPr>
          <a:xfrm>
            <a:off x="1540162" y="2034540"/>
            <a:ext cx="8791575" cy="2232660"/>
          </a:xfrm>
        </p:spPr>
        <p:txBody>
          <a:bodyPr>
            <a:normAutofit/>
          </a:bodyPr>
          <a:lstStyle/>
          <a:p>
            <a:r>
              <a:rPr lang="en-US" dirty="0"/>
              <a:t>Google</a:t>
            </a:r>
            <a:br>
              <a:rPr lang="en-US" dirty="0"/>
            </a:br>
            <a:r>
              <a:rPr lang="en-US" dirty="0"/>
              <a:t>Machine Learning</a:t>
            </a:r>
            <a:br>
              <a:rPr lang="en-US" dirty="0"/>
            </a:br>
            <a:r>
              <a:rPr lang="en-US" dirty="0"/>
              <a:t>courses</a:t>
            </a:r>
          </a:p>
        </p:txBody>
      </p:sp>
      <p:pic>
        <p:nvPicPr>
          <p:cNvPr id="6" name="Picture 5">
            <a:extLst>
              <a:ext uri="{FF2B5EF4-FFF2-40B4-BE49-F238E27FC236}">
                <a16:creationId xmlns:a16="http://schemas.microsoft.com/office/drawing/2014/main" id="{B95C0EFB-1E9C-0C58-FE33-9CC5A6BC2122}"/>
              </a:ext>
            </a:extLst>
          </p:cNvPr>
          <p:cNvPicPr>
            <a:picLocks noChangeAspect="1"/>
          </p:cNvPicPr>
          <p:nvPr/>
        </p:nvPicPr>
        <p:blipFill>
          <a:blip r:embed="rId4"/>
          <a:stretch>
            <a:fillRect/>
          </a:stretch>
        </p:blipFill>
        <p:spPr>
          <a:xfrm>
            <a:off x="7040742" y="1242360"/>
            <a:ext cx="3780668" cy="3817020"/>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BC4E-C17E-25E4-1D43-0842D163EBFE}"/>
              </a:ext>
            </a:extLst>
          </p:cNvPr>
          <p:cNvSpPr>
            <a:spLocks noGrp="1"/>
          </p:cNvSpPr>
          <p:nvPr>
            <p:ph type="title"/>
          </p:nvPr>
        </p:nvSpPr>
        <p:spPr>
          <a:xfrm>
            <a:off x="1141413" y="161316"/>
            <a:ext cx="9905998" cy="1044912"/>
          </a:xfrm>
        </p:spPr>
        <p:txBody>
          <a:bodyPr/>
          <a:lstStyle/>
          <a:p>
            <a:r>
              <a:rPr lang="en-US" dirty="0"/>
              <a:t>Membership has its privileges</a:t>
            </a:r>
          </a:p>
        </p:txBody>
      </p:sp>
      <p:pic>
        <p:nvPicPr>
          <p:cNvPr id="6" name="Picture 5">
            <a:extLst>
              <a:ext uri="{FF2B5EF4-FFF2-40B4-BE49-F238E27FC236}">
                <a16:creationId xmlns:a16="http://schemas.microsoft.com/office/drawing/2014/main" id="{914CE65A-EF34-64F7-95BD-713ECE7436AF}"/>
              </a:ext>
            </a:extLst>
          </p:cNvPr>
          <p:cNvPicPr>
            <a:picLocks noChangeAspect="1"/>
          </p:cNvPicPr>
          <p:nvPr/>
        </p:nvPicPr>
        <p:blipFill>
          <a:blip r:embed="rId3"/>
          <a:stretch>
            <a:fillRect/>
          </a:stretch>
        </p:blipFill>
        <p:spPr>
          <a:xfrm>
            <a:off x="2417762" y="1295401"/>
            <a:ext cx="7353300" cy="3359494"/>
          </a:xfrm>
          <a:prstGeom prst="rect">
            <a:avLst/>
          </a:prstGeom>
        </p:spPr>
      </p:pic>
      <p:pic>
        <p:nvPicPr>
          <p:cNvPr id="5" name="Picture 4">
            <a:extLst>
              <a:ext uri="{FF2B5EF4-FFF2-40B4-BE49-F238E27FC236}">
                <a16:creationId xmlns:a16="http://schemas.microsoft.com/office/drawing/2014/main" id="{0E4F107F-10A0-5DE5-FC11-D19FC327D10E}"/>
              </a:ext>
            </a:extLst>
          </p:cNvPr>
          <p:cNvPicPr>
            <a:picLocks noChangeAspect="1"/>
          </p:cNvPicPr>
          <p:nvPr/>
        </p:nvPicPr>
        <p:blipFill>
          <a:blip r:embed="rId4"/>
          <a:stretch>
            <a:fillRect/>
          </a:stretch>
        </p:blipFill>
        <p:spPr>
          <a:xfrm>
            <a:off x="1837269" y="4791922"/>
            <a:ext cx="8514286" cy="1904762"/>
          </a:xfrm>
          <a:prstGeom prst="rect">
            <a:avLst/>
          </a:prstGeom>
        </p:spPr>
      </p:pic>
    </p:spTree>
    <p:extLst>
      <p:ext uri="{BB962C8B-B14F-4D97-AF65-F5344CB8AC3E}">
        <p14:creationId xmlns:p14="http://schemas.microsoft.com/office/powerpoint/2010/main" val="310283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64E9F8-31BB-31FA-5596-9C1E94AAC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25" y="1284514"/>
            <a:ext cx="9353550" cy="5344886"/>
          </a:xfrm>
          <a:prstGeom prst="rect">
            <a:avLst/>
          </a:prstGeom>
        </p:spPr>
      </p:pic>
      <p:sp>
        <p:nvSpPr>
          <p:cNvPr id="5" name="Title 4">
            <a:extLst>
              <a:ext uri="{FF2B5EF4-FFF2-40B4-BE49-F238E27FC236}">
                <a16:creationId xmlns:a16="http://schemas.microsoft.com/office/drawing/2014/main" id="{EDBAB5D9-72C1-1A4E-C34E-F55A407273BC}"/>
              </a:ext>
            </a:extLst>
          </p:cNvPr>
          <p:cNvSpPr>
            <a:spLocks noGrp="1"/>
          </p:cNvSpPr>
          <p:nvPr>
            <p:ph type="title"/>
          </p:nvPr>
        </p:nvSpPr>
        <p:spPr>
          <a:xfrm>
            <a:off x="1524000" y="457200"/>
            <a:ext cx="9144000" cy="685800"/>
          </a:xfrm>
        </p:spPr>
        <p:txBody>
          <a:bodyPr>
            <a:normAutofit fontScale="90000"/>
          </a:bodyPr>
          <a:lstStyle/>
          <a:p>
            <a:r>
              <a:rPr lang="en-US" dirty="0"/>
              <a:t>https://www.youtube.com/@AINewsFresh</a:t>
            </a:r>
          </a:p>
        </p:txBody>
      </p:sp>
    </p:spTree>
    <p:extLst>
      <p:ext uri="{BB962C8B-B14F-4D97-AF65-F5344CB8AC3E}">
        <p14:creationId xmlns:p14="http://schemas.microsoft.com/office/powerpoint/2010/main" val="3911227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6F5AF-E70F-B39E-2F70-05378B4EB7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8432CA4-C43B-71E5-D0A2-2F9A2AE9E2FE}"/>
              </a:ext>
            </a:extLst>
          </p:cNvPr>
          <p:cNvSpPr>
            <a:spLocks noGrp="1"/>
          </p:cNvSpPr>
          <p:nvPr>
            <p:ph type="title"/>
          </p:nvPr>
        </p:nvSpPr>
        <p:spPr>
          <a:xfrm>
            <a:off x="1037493" y="571496"/>
            <a:ext cx="10117015" cy="685800"/>
          </a:xfrm>
        </p:spPr>
        <p:txBody>
          <a:bodyPr>
            <a:normAutofit fontScale="90000"/>
          </a:bodyPr>
          <a:lstStyle/>
          <a:p>
            <a:r>
              <a:rPr lang="en-US" dirty="0"/>
              <a:t>https://www.youtube.com/@DailyAINewsPodcast</a:t>
            </a:r>
          </a:p>
        </p:txBody>
      </p:sp>
      <p:pic>
        <p:nvPicPr>
          <p:cNvPr id="3" name="Picture 2">
            <a:extLst>
              <a:ext uri="{FF2B5EF4-FFF2-40B4-BE49-F238E27FC236}">
                <a16:creationId xmlns:a16="http://schemas.microsoft.com/office/drawing/2014/main" id="{234A9AA9-BEF6-C1CF-633E-981A618D7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681" y="1257295"/>
            <a:ext cx="5518639" cy="5518639"/>
          </a:xfrm>
          <a:prstGeom prst="rect">
            <a:avLst/>
          </a:prstGeom>
        </p:spPr>
      </p:pic>
    </p:spTree>
    <p:extLst>
      <p:ext uri="{BB962C8B-B14F-4D97-AF65-F5344CB8AC3E}">
        <p14:creationId xmlns:p14="http://schemas.microsoft.com/office/powerpoint/2010/main" val="3658043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4B1C4-1CDF-20F8-034A-42F0492D11E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7F5EC9-1311-4EFD-CDAE-A64E29CBA421}"/>
              </a:ext>
            </a:extLst>
          </p:cNvPr>
          <p:cNvSpPr>
            <a:spLocks noGrp="1"/>
          </p:cNvSpPr>
          <p:nvPr>
            <p:ph type="title"/>
          </p:nvPr>
        </p:nvSpPr>
        <p:spPr>
          <a:xfrm>
            <a:off x="974481" y="668209"/>
            <a:ext cx="10243038" cy="685800"/>
          </a:xfrm>
        </p:spPr>
        <p:txBody>
          <a:bodyPr>
            <a:normAutofit fontScale="90000"/>
          </a:bodyPr>
          <a:lstStyle/>
          <a:p>
            <a:r>
              <a:rPr lang="en-US" dirty="0"/>
              <a:t>https://www.youtube.com/@AIPapersPodcastDaily</a:t>
            </a:r>
          </a:p>
        </p:txBody>
      </p:sp>
      <p:pic>
        <p:nvPicPr>
          <p:cNvPr id="4" name="Picture 3">
            <a:extLst>
              <a:ext uri="{FF2B5EF4-FFF2-40B4-BE49-F238E27FC236}">
                <a16:creationId xmlns:a16="http://schemas.microsoft.com/office/drawing/2014/main" id="{4B38070B-DEBE-6881-D5BF-6DB1DF7BB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046" y="1409703"/>
            <a:ext cx="5360374" cy="5360374"/>
          </a:xfrm>
          <a:prstGeom prst="rect">
            <a:avLst/>
          </a:prstGeom>
        </p:spPr>
      </p:pic>
    </p:spTree>
    <p:extLst>
      <p:ext uri="{BB962C8B-B14F-4D97-AF65-F5344CB8AC3E}">
        <p14:creationId xmlns:p14="http://schemas.microsoft.com/office/powerpoint/2010/main" val="329266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B18895-4017-CA7E-0143-704102AFC2D9}"/>
              </a:ext>
            </a:extLst>
          </p:cNvPr>
          <p:cNvSpPr>
            <a:spLocks noGrp="1"/>
          </p:cNvSpPr>
          <p:nvPr>
            <p:ph type="title"/>
          </p:nvPr>
        </p:nvSpPr>
        <p:spPr>
          <a:xfrm>
            <a:off x="904591" y="2005118"/>
            <a:ext cx="9906000" cy="2847764"/>
          </a:xfrm>
        </p:spPr>
        <p:txBody>
          <a:bodyPr>
            <a:normAutofit/>
          </a:bodyPr>
          <a:lstStyle/>
          <a:p>
            <a:r>
              <a:rPr lang="en-US" sz="4800" dirty="0"/>
              <a:t>It’s</a:t>
            </a:r>
            <a:br>
              <a:rPr lang="en-US" sz="4800" dirty="0"/>
            </a:br>
            <a:r>
              <a:rPr lang="en-US" sz="4800" dirty="0"/>
              <a:t>all</a:t>
            </a:r>
            <a:br>
              <a:rPr lang="en-US" sz="4800" dirty="0"/>
            </a:br>
            <a:r>
              <a:rPr lang="en-US" sz="4800" dirty="0"/>
              <a:t>around</a:t>
            </a:r>
            <a:br>
              <a:rPr lang="en-US" sz="4800" dirty="0"/>
            </a:br>
            <a:r>
              <a:rPr lang="en-US" sz="4800" dirty="0"/>
              <a:t>you</a:t>
            </a:r>
          </a:p>
        </p:txBody>
      </p:sp>
      <p:pic>
        <p:nvPicPr>
          <p:cNvPr id="3" name="Picture 2">
            <a:extLst>
              <a:ext uri="{FF2B5EF4-FFF2-40B4-BE49-F238E27FC236}">
                <a16:creationId xmlns:a16="http://schemas.microsoft.com/office/drawing/2014/main" id="{2D76E44A-FFDE-A171-91F2-F458A28D5B3D}"/>
              </a:ext>
            </a:extLst>
          </p:cNvPr>
          <p:cNvPicPr>
            <a:picLocks noChangeAspect="1"/>
          </p:cNvPicPr>
          <p:nvPr/>
        </p:nvPicPr>
        <p:blipFill>
          <a:blip r:embed="rId2"/>
          <a:stretch>
            <a:fillRect/>
          </a:stretch>
        </p:blipFill>
        <p:spPr>
          <a:xfrm>
            <a:off x="3563283" y="0"/>
            <a:ext cx="6858000" cy="6858000"/>
          </a:xfrm>
          <a:prstGeom prst="rect">
            <a:avLst/>
          </a:prstGeom>
        </p:spPr>
      </p:pic>
    </p:spTree>
    <p:extLst>
      <p:ext uri="{BB962C8B-B14F-4D97-AF65-F5344CB8AC3E}">
        <p14:creationId xmlns:p14="http://schemas.microsoft.com/office/powerpoint/2010/main" val="1398169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82C110-0181-76F5-DC38-C4738DF3791D}"/>
              </a:ext>
            </a:extLst>
          </p:cNvPr>
          <p:cNvPicPr>
            <a:picLocks noChangeAspect="1"/>
          </p:cNvPicPr>
          <p:nvPr/>
        </p:nvPicPr>
        <p:blipFill>
          <a:blip r:embed="rId2"/>
          <a:stretch>
            <a:fillRect/>
          </a:stretch>
        </p:blipFill>
        <p:spPr>
          <a:xfrm>
            <a:off x="2647311" y="641820"/>
            <a:ext cx="6897378" cy="5280410"/>
          </a:xfrm>
          <a:prstGeom prst="rect">
            <a:avLst/>
          </a:prstGeom>
        </p:spPr>
      </p:pic>
    </p:spTree>
    <p:extLst>
      <p:ext uri="{BB962C8B-B14F-4D97-AF65-F5344CB8AC3E}">
        <p14:creationId xmlns:p14="http://schemas.microsoft.com/office/powerpoint/2010/main" val="226661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4446D-7457-0F84-E88C-8AEFB015C6C3}"/>
              </a:ext>
            </a:extLst>
          </p:cNvPr>
          <p:cNvSpPr>
            <a:spLocks noGrp="1"/>
          </p:cNvSpPr>
          <p:nvPr>
            <p:ph type="title"/>
          </p:nvPr>
        </p:nvSpPr>
        <p:spPr/>
        <p:txBody>
          <a:bodyPr/>
          <a:lstStyle/>
          <a:p>
            <a:r>
              <a:rPr lang="en-US" dirty="0"/>
              <a:t>ML: Prediction</a:t>
            </a:r>
          </a:p>
        </p:txBody>
      </p:sp>
      <p:sp>
        <p:nvSpPr>
          <p:cNvPr id="9" name="Content Placeholder 8">
            <a:extLst>
              <a:ext uri="{FF2B5EF4-FFF2-40B4-BE49-F238E27FC236}">
                <a16:creationId xmlns:a16="http://schemas.microsoft.com/office/drawing/2014/main" id="{D49F89A6-B206-D50D-1667-FF1EC94C46FE}"/>
              </a:ext>
            </a:extLst>
          </p:cNvPr>
          <p:cNvSpPr>
            <a:spLocks noGrp="1"/>
          </p:cNvSpPr>
          <p:nvPr>
            <p:ph idx="1"/>
          </p:nvPr>
        </p:nvSpPr>
        <p:spPr>
          <a:xfrm>
            <a:off x="1141413" y="2088169"/>
            <a:ext cx="9905999" cy="4151313"/>
          </a:xfrm>
        </p:spPr>
        <p:txBody>
          <a:bodyPr>
            <a:normAutofit/>
          </a:bodyPr>
          <a:lstStyle/>
          <a:p>
            <a:pPr marL="0" indent="0">
              <a:buNone/>
            </a:pPr>
            <a:r>
              <a:rPr lang="en-US" sz="3200" dirty="0"/>
              <a:t>When you </a:t>
            </a:r>
            <a:r>
              <a:rPr lang="en-US" sz="3200" dirty="0">
                <a:solidFill>
                  <a:schemeClr val="tx2"/>
                </a:solidFill>
              </a:rPr>
              <a:t>start typing a search term </a:t>
            </a:r>
            <a:r>
              <a:rPr lang="en-US" sz="3200" dirty="0"/>
              <a:t>into Google, it uses a type of AI to </a:t>
            </a:r>
            <a:r>
              <a:rPr lang="en-US" sz="3200" dirty="0">
                <a:solidFill>
                  <a:schemeClr val="tx2"/>
                </a:solidFill>
              </a:rPr>
              <a:t>predict what you might be looking for </a:t>
            </a:r>
            <a:r>
              <a:rPr lang="en-US" sz="3200" dirty="0"/>
              <a:t>based on the first few letters you type. This AI looks at what lots of other people have searched for that starts with the same letters and </a:t>
            </a:r>
            <a:r>
              <a:rPr lang="en-US" sz="3200" dirty="0">
                <a:solidFill>
                  <a:schemeClr val="tx2"/>
                </a:solidFill>
              </a:rPr>
              <a:t>suggests the most common searches</a:t>
            </a:r>
            <a:r>
              <a:rPr lang="en-US" sz="3200" dirty="0">
                <a:solidFill>
                  <a:schemeClr val="accent5"/>
                </a:solidFill>
              </a:rPr>
              <a:t> </a:t>
            </a:r>
            <a:r>
              <a:rPr lang="en-US" sz="3200" dirty="0"/>
              <a:t>to you. This helps you find what you need faster, even if you're not sure how to spell it or exactly what to search for.</a:t>
            </a:r>
          </a:p>
        </p:txBody>
      </p:sp>
      <p:pic>
        <p:nvPicPr>
          <p:cNvPr id="4102" name="Picture 6">
            <a:extLst>
              <a:ext uri="{FF2B5EF4-FFF2-40B4-BE49-F238E27FC236}">
                <a16:creationId xmlns:a16="http://schemas.microsoft.com/office/drawing/2014/main" id="{5D1CECF3-7280-C36A-6846-D07666466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3787" y="948531"/>
            <a:ext cx="2381250"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892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etflix says 80 percent of watched content is based on algorithmic  recommendations">
            <a:extLst>
              <a:ext uri="{FF2B5EF4-FFF2-40B4-BE49-F238E27FC236}">
                <a16:creationId xmlns:a16="http://schemas.microsoft.com/office/drawing/2014/main" id="{2E719023-C9FD-F051-353D-F3205D411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713" y="0"/>
            <a:ext cx="6630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640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2405FE-8AFA-9DDE-FF7A-F478FCB0D27A}"/>
              </a:ext>
            </a:extLst>
          </p:cNvPr>
          <p:cNvSpPr>
            <a:spLocks noGrp="1"/>
          </p:cNvSpPr>
          <p:nvPr>
            <p:ph type="title"/>
          </p:nvPr>
        </p:nvSpPr>
        <p:spPr/>
        <p:txBody>
          <a:bodyPr/>
          <a:lstStyle/>
          <a:p>
            <a:r>
              <a:rPr lang="en-US" dirty="0"/>
              <a:t>ML: Prediction</a:t>
            </a:r>
          </a:p>
        </p:txBody>
      </p:sp>
      <p:sp>
        <p:nvSpPr>
          <p:cNvPr id="5" name="Content Placeholder 4">
            <a:extLst>
              <a:ext uri="{FF2B5EF4-FFF2-40B4-BE49-F238E27FC236}">
                <a16:creationId xmlns:a16="http://schemas.microsoft.com/office/drawing/2014/main" id="{30149C2B-B10D-3538-359D-F13333D1E9BB}"/>
              </a:ext>
            </a:extLst>
          </p:cNvPr>
          <p:cNvSpPr>
            <a:spLocks noGrp="1"/>
          </p:cNvSpPr>
          <p:nvPr>
            <p:ph idx="1"/>
          </p:nvPr>
        </p:nvSpPr>
        <p:spPr>
          <a:xfrm>
            <a:off x="1141412" y="2249487"/>
            <a:ext cx="10012457" cy="3541714"/>
          </a:xfrm>
        </p:spPr>
        <p:txBody>
          <a:bodyPr>
            <a:normAutofit lnSpcReduction="10000"/>
          </a:bodyPr>
          <a:lstStyle/>
          <a:p>
            <a:pPr marL="0" indent="0">
              <a:buNone/>
            </a:pPr>
            <a:r>
              <a:rPr lang="en-US" sz="3200" dirty="0"/>
              <a:t>Netflix uses AI to figure out what kinds of shows and movies you like to watch. It </a:t>
            </a:r>
            <a:r>
              <a:rPr lang="en-US" sz="3200" dirty="0">
                <a:solidFill>
                  <a:schemeClr val="tx2"/>
                </a:solidFill>
              </a:rPr>
              <a:t>looks at your previous choices</a:t>
            </a:r>
            <a:r>
              <a:rPr lang="en-US" sz="3200" dirty="0"/>
              <a:t>, what you've watched and enjoyed, and then </a:t>
            </a:r>
            <a:r>
              <a:rPr lang="en-US" sz="3200" dirty="0">
                <a:solidFill>
                  <a:schemeClr val="tx2"/>
                </a:solidFill>
              </a:rPr>
              <a:t>suggests other shows and movies that are similar</a:t>
            </a:r>
            <a:r>
              <a:rPr lang="en-US" sz="3200" dirty="0"/>
              <a:t>. This way, the more you watch, the better Netflix gets at recommending things you might like.</a:t>
            </a:r>
          </a:p>
        </p:txBody>
      </p:sp>
      <p:pic>
        <p:nvPicPr>
          <p:cNvPr id="1026" name="Picture 2">
            <a:extLst>
              <a:ext uri="{FF2B5EF4-FFF2-40B4-BE49-F238E27FC236}">
                <a16:creationId xmlns:a16="http://schemas.microsoft.com/office/drawing/2014/main" id="{25CCD1F1-7A2D-FB95-2FF3-60B4F5455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867" y="99591"/>
            <a:ext cx="3863944" cy="257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524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E6D16-623A-A586-2192-7CF106CB7FCC}"/>
              </a:ext>
            </a:extLst>
          </p:cNvPr>
          <p:cNvPicPr>
            <a:picLocks noChangeAspect="1"/>
          </p:cNvPicPr>
          <p:nvPr/>
        </p:nvPicPr>
        <p:blipFill>
          <a:blip r:embed="rId2"/>
          <a:stretch>
            <a:fillRect/>
          </a:stretch>
        </p:blipFill>
        <p:spPr>
          <a:xfrm>
            <a:off x="438857" y="1562333"/>
            <a:ext cx="11314286" cy="3733333"/>
          </a:xfrm>
          <a:prstGeom prst="rect">
            <a:avLst/>
          </a:prstGeom>
        </p:spPr>
      </p:pic>
    </p:spTree>
    <p:extLst>
      <p:ext uri="{BB962C8B-B14F-4D97-AF65-F5344CB8AC3E}">
        <p14:creationId xmlns:p14="http://schemas.microsoft.com/office/powerpoint/2010/main" val="1188482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330DA-BEF5-BE64-4FB1-D0AD14419DF3}"/>
              </a:ext>
            </a:extLst>
          </p:cNvPr>
          <p:cNvSpPr>
            <a:spLocks noGrp="1"/>
          </p:cNvSpPr>
          <p:nvPr>
            <p:ph type="title"/>
          </p:nvPr>
        </p:nvSpPr>
        <p:spPr/>
        <p:txBody>
          <a:bodyPr/>
          <a:lstStyle/>
          <a:p>
            <a:r>
              <a:rPr lang="en-US" dirty="0"/>
              <a:t>What you will learn</a:t>
            </a:r>
          </a:p>
        </p:txBody>
      </p:sp>
      <p:sp>
        <p:nvSpPr>
          <p:cNvPr id="3" name="Content Placeholder 2">
            <a:extLst>
              <a:ext uri="{FF2B5EF4-FFF2-40B4-BE49-F238E27FC236}">
                <a16:creationId xmlns:a16="http://schemas.microsoft.com/office/drawing/2014/main" id="{E0AD7789-7E08-A10F-FE52-B999D4CE922B}"/>
              </a:ext>
            </a:extLst>
          </p:cNvPr>
          <p:cNvSpPr>
            <a:spLocks noGrp="1"/>
          </p:cNvSpPr>
          <p:nvPr>
            <p:ph idx="1"/>
          </p:nvPr>
        </p:nvSpPr>
        <p:spPr/>
        <p:txBody>
          <a:bodyPr>
            <a:normAutofit/>
          </a:bodyPr>
          <a:lstStyle/>
          <a:p>
            <a:r>
              <a:rPr lang="en-US" sz="3600" dirty="0"/>
              <a:t>What is Machine Learning?</a:t>
            </a:r>
          </a:p>
          <a:p>
            <a:r>
              <a:rPr lang="en-US" sz="3600" dirty="0"/>
              <a:t>Focus on Supervised Learning</a:t>
            </a:r>
          </a:p>
        </p:txBody>
      </p:sp>
    </p:spTree>
    <p:extLst>
      <p:ext uri="{BB962C8B-B14F-4D97-AF65-F5344CB8AC3E}">
        <p14:creationId xmlns:p14="http://schemas.microsoft.com/office/powerpoint/2010/main" val="224663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CCD8-9832-32C3-A552-60DDEEB96A63}"/>
              </a:ext>
            </a:extLst>
          </p:cNvPr>
          <p:cNvSpPr>
            <a:spLocks noGrp="1"/>
          </p:cNvSpPr>
          <p:nvPr>
            <p:ph type="title"/>
          </p:nvPr>
        </p:nvSpPr>
        <p:spPr/>
        <p:txBody>
          <a:bodyPr/>
          <a:lstStyle/>
          <a:p>
            <a:r>
              <a:rPr lang="en-US" dirty="0"/>
              <a:t>ML: Prediction</a:t>
            </a:r>
          </a:p>
        </p:txBody>
      </p:sp>
      <p:sp>
        <p:nvSpPr>
          <p:cNvPr id="3" name="Content Placeholder 2">
            <a:extLst>
              <a:ext uri="{FF2B5EF4-FFF2-40B4-BE49-F238E27FC236}">
                <a16:creationId xmlns:a16="http://schemas.microsoft.com/office/drawing/2014/main" id="{D441B125-06C1-C887-F4D7-DA66FC840C79}"/>
              </a:ext>
            </a:extLst>
          </p:cNvPr>
          <p:cNvSpPr>
            <a:spLocks noGrp="1"/>
          </p:cNvSpPr>
          <p:nvPr>
            <p:ph idx="1"/>
          </p:nvPr>
        </p:nvSpPr>
        <p:spPr>
          <a:xfrm>
            <a:off x="1141412" y="1738266"/>
            <a:ext cx="10320275" cy="4771176"/>
          </a:xfrm>
        </p:spPr>
        <p:txBody>
          <a:bodyPr>
            <a:normAutofit fontScale="92500" lnSpcReduction="20000"/>
          </a:bodyPr>
          <a:lstStyle/>
          <a:p>
            <a:pPr marL="0" indent="0">
              <a:buNone/>
            </a:pPr>
            <a:r>
              <a:rPr lang="en-US" sz="2800" dirty="0"/>
              <a:t>In Google Sheets, the autocomplete feature is designed to enhance your efficiency by </a:t>
            </a:r>
            <a:r>
              <a:rPr lang="en-US" sz="2800" dirty="0">
                <a:solidFill>
                  <a:schemeClr val="tx2"/>
                </a:solidFill>
              </a:rPr>
              <a:t>predicting and suggesting </a:t>
            </a:r>
            <a:r>
              <a:rPr lang="en-US" sz="2800" dirty="0"/>
              <a:t>text based on the content you start entering in a cell. When you type "@" followed by characters, Google Sheets begins to suggest relevant content, such as names of people or items that have been mentioned or used in your spreadsheet or connected Google services. This feature is </a:t>
            </a:r>
            <a:r>
              <a:rPr lang="en-US" sz="2800" dirty="0">
                <a:solidFill>
                  <a:schemeClr val="tx2"/>
                </a:solidFill>
              </a:rPr>
              <a:t>part of Google’s smart fill capabilities</a:t>
            </a:r>
            <a:r>
              <a:rPr lang="en-US" sz="2800" dirty="0"/>
              <a:t>, which use a form of AI to recognize patterns or common entries. It not only speeds up data entry but also helps reduce errors by suggesting accurate completions based on existing information. This is especially useful in large data sets or when you are collaborating with others, as it ensures consistency in the data entered.</a:t>
            </a:r>
          </a:p>
        </p:txBody>
      </p:sp>
    </p:spTree>
    <p:extLst>
      <p:ext uri="{BB962C8B-B14F-4D97-AF65-F5344CB8AC3E}">
        <p14:creationId xmlns:p14="http://schemas.microsoft.com/office/powerpoint/2010/main" val="3498494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ACF575-7A3D-26B7-9086-EE861EC4E82C}"/>
              </a:ext>
            </a:extLst>
          </p:cNvPr>
          <p:cNvPicPr>
            <a:picLocks noChangeAspect="1"/>
          </p:cNvPicPr>
          <p:nvPr/>
        </p:nvPicPr>
        <p:blipFill>
          <a:blip r:embed="rId2"/>
          <a:stretch>
            <a:fillRect/>
          </a:stretch>
        </p:blipFill>
        <p:spPr>
          <a:xfrm>
            <a:off x="784278" y="1971617"/>
            <a:ext cx="10623443" cy="2914765"/>
          </a:xfrm>
          <a:prstGeom prst="rect">
            <a:avLst/>
          </a:prstGeom>
        </p:spPr>
      </p:pic>
    </p:spTree>
    <p:extLst>
      <p:ext uri="{BB962C8B-B14F-4D97-AF65-F5344CB8AC3E}">
        <p14:creationId xmlns:p14="http://schemas.microsoft.com/office/powerpoint/2010/main" val="493351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86CCBB-2239-1C18-DB5E-7218A7E1508C}"/>
              </a:ext>
            </a:extLst>
          </p:cNvPr>
          <p:cNvPicPr>
            <a:picLocks noChangeAspect="1"/>
          </p:cNvPicPr>
          <p:nvPr/>
        </p:nvPicPr>
        <p:blipFill>
          <a:blip r:embed="rId2"/>
          <a:stretch>
            <a:fillRect/>
          </a:stretch>
        </p:blipFill>
        <p:spPr>
          <a:xfrm>
            <a:off x="666576" y="1630610"/>
            <a:ext cx="10858848" cy="3596779"/>
          </a:xfrm>
          <a:prstGeom prst="rect">
            <a:avLst/>
          </a:prstGeom>
        </p:spPr>
      </p:pic>
    </p:spTree>
    <p:extLst>
      <p:ext uri="{BB962C8B-B14F-4D97-AF65-F5344CB8AC3E}">
        <p14:creationId xmlns:p14="http://schemas.microsoft.com/office/powerpoint/2010/main" val="2908212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31671D-C9B8-5ACE-7C58-233E380CCDD7}"/>
              </a:ext>
            </a:extLst>
          </p:cNvPr>
          <p:cNvSpPr>
            <a:spLocks noGrp="1"/>
          </p:cNvSpPr>
          <p:nvPr>
            <p:ph type="title"/>
          </p:nvPr>
        </p:nvSpPr>
        <p:spPr/>
        <p:txBody>
          <a:bodyPr/>
          <a:lstStyle/>
          <a:p>
            <a:r>
              <a:rPr lang="en-US" dirty="0"/>
              <a:t>Model</a:t>
            </a:r>
          </a:p>
        </p:txBody>
      </p:sp>
      <p:sp>
        <p:nvSpPr>
          <p:cNvPr id="6" name="Content Placeholder 5">
            <a:extLst>
              <a:ext uri="{FF2B5EF4-FFF2-40B4-BE49-F238E27FC236}">
                <a16:creationId xmlns:a16="http://schemas.microsoft.com/office/drawing/2014/main" id="{99E85D6D-4383-9AE2-A8B9-8F37CB18F864}"/>
              </a:ext>
            </a:extLst>
          </p:cNvPr>
          <p:cNvSpPr>
            <a:spLocks noGrp="1"/>
          </p:cNvSpPr>
          <p:nvPr>
            <p:ph idx="1"/>
          </p:nvPr>
        </p:nvSpPr>
        <p:spPr>
          <a:xfrm>
            <a:off x="1141412" y="1860200"/>
            <a:ext cx="9905999" cy="3541714"/>
          </a:xfrm>
        </p:spPr>
        <p:txBody>
          <a:bodyPr>
            <a:normAutofit/>
          </a:bodyPr>
          <a:lstStyle/>
          <a:p>
            <a:pPr marL="0" indent="0">
              <a:buNone/>
            </a:pPr>
            <a:r>
              <a:rPr lang="en-US" sz="3200" dirty="0"/>
              <a:t> A model is a </a:t>
            </a:r>
            <a:r>
              <a:rPr lang="en-US" sz="3200" dirty="0">
                <a:solidFill>
                  <a:schemeClr val="tx2"/>
                </a:solidFill>
              </a:rPr>
              <a:t>computer program that has been trained </a:t>
            </a:r>
            <a:r>
              <a:rPr lang="en-US" sz="3200" dirty="0"/>
              <a:t>on a large amount of data to perform a specific task, such as recognizing images, translating languages, or making predictions, without being explicitly programmed with rules for that task.</a:t>
            </a:r>
          </a:p>
        </p:txBody>
      </p:sp>
    </p:spTree>
    <p:extLst>
      <p:ext uri="{BB962C8B-B14F-4D97-AF65-F5344CB8AC3E}">
        <p14:creationId xmlns:p14="http://schemas.microsoft.com/office/powerpoint/2010/main" val="4194966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90C8-CBFD-3820-5DB8-26ECBB54ED9B}"/>
              </a:ext>
            </a:extLst>
          </p:cNvPr>
          <p:cNvSpPr>
            <a:spLocks noGrp="1"/>
          </p:cNvSpPr>
          <p:nvPr>
            <p:ph type="title"/>
          </p:nvPr>
        </p:nvSpPr>
        <p:spPr/>
        <p:txBody>
          <a:bodyPr/>
          <a:lstStyle/>
          <a:p>
            <a:r>
              <a:rPr lang="en-US" dirty="0"/>
              <a:t>Types of Machine Learning</a:t>
            </a:r>
          </a:p>
        </p:txBody>
      </p:sp>
    </p:spTree>
    <p:extLst>
      <p:ext uri="{BB962C8B-B14F-4D97-AF65-F5344CB8AC3E}">
        <p14:creationId xmlns:p14="http://schemas.microsoft.com/office/powerpoint/2010/main" val="2051116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achine-learning1">
            <a:extLst>
              <a:ext uri="{FF2B5EF4-FFF2-40B4-BE49-F238E27FC236}">
                <a16:creationId xmlns:a16="http://schemas.microsoft.com/office/drawing/2014/main" id="{5505F921-B9BE-D403-6A43-83EAA491F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398" y="0"/>
            <a:ext cx="9587205" cy="6858000"/>
          </a:xfrm>
          <a:prstGeom prst="rect">
            <a:avLst/>
          </a:prstGeom>
          <a:solidFill>
            <a:schemeClr val="tx1"/>
          </a:solidFill>
        </p:spPr>
      </p:pic>
    </p:spTree>
    <p:extLst>
      <p:ext uri="{BB962C8B-B14F-4D97-AF65-F5344CB8AC3E}">
        <p14:creationId xmlns:p14="http://schemas.microsoft.com/office/powerpoint/2010/main" val="1033314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68B-1037-8955-11A5-D973878EF644}"/>
              </a:ext>
            </a:extLst>
          </p:cNvPr>
          <p:cNvSpPr>
            <a:spLocks noGrp="1"/>
          </p:cNvSpPr>
          <p:nvPr>
            <p:ph type="title"/>
          </p:nvPr>
        </p:nvSpPr>
        <p:spPr/>
        <p:txBody>
          <a:bodyPr/>
          <a:lstStyle/>
          <a:p>
            <a:r>
              <a:rPr lang="en-US" dirty="0"/>
              <a:t>Supervised learning</a:t>
            </a:r>
          </a:p>
        </p:txBody>
      </p:sp>
      <p:pic>
        <p:nvPicPr>
          <p:cNvPr id="4" name="Picture 3">
            <a:extLst>
              <a:ext uri="{FF2B5EF4-FFF2-40B4-BE49-F238E27FC236}">
                <a16:creationId xmlns:a16="http://schemas.microsoft.com/office/drawing/2014/main" id="{D26A7509-8343-5802-29A4-041E15ACB3C6}"/>
              </a:ext>
            </a:extLst>
          </p:cNvPr>
          <p:cNvPicPr>
            <a:picLocks noChangeAspect="1"/>
          </p:cNvPicPr>
          <p:nvPr/>
        </p:nvPicPr>
        <p:blipFill>
          <a:blip r:embed="rId2"/>
          <a:stretch>
            <a:fillRect/>
          </a:stretch>
        </p:blipFill>
        <p:spPr>
          <a:xfrm>
            <a:off x="279827" y="2561879"/>
            <a:ext cx="11632347" cy="1734243"/>
          </a:xfrm>
          <a:prstGeom prst="rect">
            <a:avLst/>
          </a:prstGeom>
        </p:spPr>
      </p:pic>
    </p:spTree>
    <p:extLst>
      <p:ext uri="{BB962C8B-B14F-4D97-AF65-F5344CB8AC3E}">
        <p14:creationId xmlns:p14="http://schemas.microsoft.com/office/powerpoint/2010/main" val="1898328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D42EB6-CD96-F3D6-E21A-7E55F6783B39}"/>
              </a:ext>
            </a:extLst>
          </p:cNvPr>
          <p:cNvPicPr>
            <a:picLocks noChangeAspect="1"/>
          </p:cNvPicPr>
          <p:nvPr/>
        </p:nvPicPr>
        <p:blipFill>
          <a:blip r:embed="rId2"/>
          <a:stretch>
            <a:fillRect/>
          </a:stretch>
        </p:blipFill>
        <p:spPr>
          <a:xfrm>
            <a:off x="388865" y="2082116"/>
            <a:ext cx="11414270" cy="2693768"/>
          </a:xfrm>
          <a:prstGeom prst="rect">
            <a:avLst/>
          </a:prstGeom>
        </p:spPr>
      </p:pic>
    </p:spTree>
    <p:extLst>
      <p:ext uri="{BB962C8B-B14F-4D97-AF65-F5344CB8AC3E}">
        <p14:creationId xmlns:p14="http://schemas.microsoft.com/office/powerpoint/2010/main" val="230155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E102-B916-1AC8-C76D-6EA0386B854A}"/>
              </a:ext>
            </a:extLst>
          </p:cNvPr>
          <p:cNvSpPr>
            <a:spLocks noGrp="1"/>
          </p:cNvSpPr>
          <p:nvPr>
            <p:ph type="title"/>
          </p:nvPr>
        </p:nvSpPr>
        <p:spPr>
          <a:xfrm>
            <a:off x="1141413" y="130838"/>
            <a:ext cx="9905998" cy="1478570"/>
          </a:xfrm>
        </p:spPr>
        <p:txBody>
          <a:bodyPr/>
          <a:lstStyle/>
          <a:p>
            <a:r>
              <a:rPr lang="en-US" dirty="0"/>
              <a:t>Binary classification</a:t>
            </a:r>
          </a:p>
        </p:txBody>
      </p:sp>
      <p:pic>
        <p:nvPicPr>
          <p:cNvPr id="4" name="Picture 3">
            <a:extLst>
              <a:ext uri="{FF2B5EF4-FFF2-40B4-BE49-F238E27FC236}">
                <a16:creationId xmlns:a16="http://schemas.microsoft.com/office/drawing/2014/main" id="{C74F33A6-C359-46ED-6777-A2851FA3DF55}"/>
              </a:ext>
            </a:extLst>
          </p:cNvPr>
          <p:cNvPicPr>
            <a:picLocks noChangeAspect="1"/>
          </p:cNvPicPr>
          <p:nvPr/>
        </p:nvPicPr>
        <p:blipFill>
          <a:blip r:embed="rId3"/>
          <a:stretch>
            <a:fillRect/>
          </a:stretch>
        </p:blipFill>
        <p:spPr>
          <a:xfrm>
            <a:off x="1141413" y="1177140"/>
            <a:ext cx="10059987" cy="5455235"/>
          </a:xfrm>
          <a:prstGeom prst="rect">
            <a:avLst/>
          </a:prstGeom>
        </p:spPr>
      </p:pic>
    </p:spTree>
    <p:extLst>
      <p:ext uri="{BB962C8B-B14F-4D97-AF65-F5344CB8AC3E}">
        <p14:creationId xmlns:p14="http://schemas.microsoft.com/office/powerpoint/2010/main" val="1698511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10586-31AF-D654-7FA9-6BDA3631A4E9}"/>
              </a:ext>
            </a:extLst>
          </p:cNvPr>
          <p:cNvPicPr>
            <a:picLocks noChangeAspect="1"/>
          </p:cNvPicPr>
          <p:nvPr/>
        </p:nvPicPr>
        <p:blipFill>
          <a:blip r:embed="rId3"/>
          <a:stretch>
            <a:fillRect/>
          </a:stretch>
        </p:blipFill>
        <p:spPr>
          <a:xfrm>
            <a:off x="1448155" y="1388670"/>
            <a:ext cx="9295689" cy="5040779"/>
          </a:xfrm>
          <a:prstGeom prst="rect">
            <a:avLst/>
          </a:prstGeom>
        </p:spPr>
      </p:pic>
      <p:sp>
        <p:nvSpPr>
          <p:cNvPr id="5" name="Title 4">
            <a:extLst>
              <a:ext uri="{FF2B5EF4-FFF2-40B4-BE49-F238E27FC236}">
                <a16:creationId xmlns:a16="http://schemas.microsoft.com/office/drawing/2014/main" id="{530A8A73-707C-6C0B-3452-CA77EFEB11F9}"/>
              </a:ext>
            </a:extLst>
          </p:cNvPr>
          <p:cNvSpPr>
            <a:spLocks noGrp="1"/>
          </p:cNvSpPr>
          <p:nvPr>
            <p:ph type="title"/>
          </p:nvPr>
        </p:nvSpPr>
        <p:spPr>
          <a:xfrm>
            <a:off x="1141413" y="245138"/>
            <a:ext cx="9905998" cy="1478570"/>
          </a:xfrm>
        </p:spPr>
        <p:txBody>
          <a:bodyPr/>
          <a:lstStyle/>
          <a:p>
            <a:r>
              <a:rPr lang="en-US" dirty="0"/>
              <a:t>Multiclass classification</a:t>
            </a:r>
          </a:p>
        </p:txBody>
      </p:sp>
    </p:spTree>
    <p:extLst>
      <p:ext uri="{BB962C8B-B14F-4D97-AF65-F5344CB8AC3E}">
        <p14:creationId xmlns:p14="http://schemas.microsoft.com/office/powerpoint/2010/main" val="3916975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3DC7E1-CF16-85CA-5228-7D0E12FF7216}"/>
              </a:ext>
            </a:extLst>
          </p:cNvPr>
          <p:cNvSpPr>
            <a:spLocks noGrp="1"/>
          </p:cNvSpPr>
          <p:nvPr>
            <p:ph type="title"/>
          </p:nvPr>
        </p:nvSpPr>
        <p:spPr/>
        <p:txBody>
          <a:bodyPr/>
          <a:lstStyle/>
          <a:p>
            <a:r>
              <a:rPr lang="en-US" dirty="0"/>
              <a:t>What is machine learning?</a:t>
            </a:r>
          </a:p>
        </p:txBody>
      </p:sp>
    </p:spTree>
    <p:extLst>
      <p:ext uri="{BB962C8B-B14F-4D97-AF65-F5344CB8AC3E}">
        <p14:creationId xmlns:p14="http://schemas.microsoft.com/office/powerpoint/2010/main" val="1216261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8A4C90-872E-ED41-6B20-EEC11B8D4A87}"/>
              </a:ext>
            </a:extLst>
          </p:cNvPr>
          <p:cNvPicPr>
            <a:picLocks noChangeAspect="1"/>
          </p:cNvPicPr>
          <p:nvPr/>
        </p:nvPicPr>
        <p:blipFill>
          <a:blip r:embed="rId2"/>
          <a:stretch>
            <a:fillRect/>
          </a:stretch>
        </p:blipFill>
        <p:spPr>
          <a:xfrm>
            <a:off x="463494" y="1619182"/>
            <a:ext cx="11265013" cy="3619636"/>
          </a:xfrm>
          <a:prstGeom prst="rect">
            <a:avLst/>
          </a:prstGeom>
        </p:spPr>
      </p:pic>
    </p:spTree>
    <p:extLst>
      <p:ext uri="{BB962C8B-B14F-4D97-AF65-F5344CB8AC3E}">
        <p14:creationId xmlns:p14="http://schemas.microsoft.com/office/powerpoint/2010/main" val="1838364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Output image">
            <a:extLst>
              <a:ext uri="{FF2B5EF4-FFF2-40B4-BE49-F238E27FC236}">
                <a16:creationId xmlns:a16="http://schemas.microsoft.com/office/drawing/2014/main" id="{AE38CEF5-7514-6C86-5482-71DA0B9DE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0"/>
            <a:ext cx="11071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433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put image">
            <a:extLst>
              <a:ext uri="{FF2B5EF4-FFF2-40B4-BE49-F238E27FC236}">
                <a16:creationId xmlns:a16="http://schemas.microsoft.com/office/drawing/2014/main" id="{B7A4E636-51BB-BE74-E7CE-1FC68DE77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0"/>
            <a:ext cx="11071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33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EE3B4-4393-48C7-CCAB-EE5FEC267BAC}"/>
              </a:ext>
            </a:extLst>
          </p:cNvPr>
          <p:cNvPicPr>
            <a:picLocks noChangeAspect="1"/>
          </p:cNvPicPr>
          <p:nvPr/>
        </p:nvPicPr>
        <p:blipFill>
          <a:blip r:embed="rId2"/>
          <a:stretch>
            <a:fillRect/>
          </a:stretch>
        </p:blipFill>
        <p:spPr>
          <a:xfrm>
            <a:off x="601391" y="2234519"/>
            <a:ext cx="10989218" cy="2388961"/>
          </a:xfrm>
          <a:prstGeom prst="rect">
            <a:avLst/>
          </a:prstGeom>
        </p:spPr>
      </p:pic>
    </p:spTree>
    <p:extLst>
      <p:ext uri="{BB962C8B-B14F-4D97-AF65-F5344CB8AC3E}">
        <p14:creationId xmlns:p14="http://schemas.microsoft.com/office/powerpoint/2010/main" val="1023701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631A82-4D15-8A19-2346-C51000FD28D1}"/>
              </a:ext>
            </a:extLst>
          </p:cNvPr>
          <p:cNvPicPr>
            <a:picLocks noChangeAspect="1"/>
          </p:cNvPicPr>
          <p:nvPr/>
        </p:nvPicPr>
        <p:blipFill>
          <a:blip r:embed="rId2"/>
          <a:stretch>
            <a:fillRect/>
          </a:stretch>
        </p:blipFill>
        <p:spPr>
          <a:xfrm>
            <a:off x="685943" y="1823022"/>
            <a:ext cx="10820114" cy="3211955"/>
          </a:xfrm>
          <a:prstGeom prst="rect">
            <a:avLst/>
          </a:prstGeom>
        </p:spPr>
      </p:pic>
    </p:spTree>
    <p:extLst>
      <p:ext uri="{BB962C8B-B14F-4D97-AF65-F5344CB8AC3E}">
        <p14:creationId xmlns:p14="http://schemas.microsoft.com/office/powerpoint/2010/main" val="933057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7374CF-4528-BCBC-578B-CD7163C55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00"/>
            <a:ext cx="12192000" cy="6807200"/>
          </a:xfrm>
          <a:prstGeom prst="rect">
            <a:avLst/>
          </a:prstGeom>
        </p:spPr>
      </p:pic>
    </p:spTree>
    <p:extLst>
      <p:ext uri="{BB962C8B-B14F-4D97-AF65-F5344CB8AC3E}">
        <p14:creationId xmlns:p14="http://schemas.microsoft.com/office/powerpoint/2010/main" val="2693771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1146-4B16-02A9-F57E-9971D39E5BCC}"/>
              </a:ext>
            </a:extLst>
          </p:cNvPr>
          <p:cNvPicPr>
            <a:picLocks noChangeAspect="1"/>
          </p:cNvPicPr>
          <p:nvPr/>
        </p:nvPicPr>
        <p:blipFill>
          <a:blip r:embed="rId3"/>
          <a:stretch>
            <a:fillRect/>
          </a:stretch>
        </p:blipFill>
        <p:spPr>
          <a:xfrm>
            <a:off x="0" y="-72050"/>
            <a:ext cx="12253677" cy="7002101"/>
          </a:xfrm>
          <a:prstGeom prst="rect">
            <a:avLst/>
          </a:prstGeom>
        </p:spPr>
      </p:pic>
      <p:sp>
        <p:nvSpPr>
          <p:cNvPr id="4" name="Rectangle 3">
            <a:extLst>
              <a:ext uri="{FF2B5EF4-FFF2-40B4-BE49-F238E27FC236}">
                <a16:creationId xmlns:a16="http://schemas.microsoft.com/office/drawing/2014/main" id="{D75B44F0-E326-3091-A096-A416465AA2C1}"/>
              </a:ext>
            </a:extLst>
          </p:cNvPr>
          <p:cNvSpPr/>
          <p:nvPr/>
        </p:nvSpPr>
        <p:spPr>
          <a:xfrm>
            <a:off x="849518" y="45265"/>
            <a:ext cx="4988459" cy="597529"/>
          </a:xfrm>
          <a:prstGeom prst="rect">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 Mechanization, Steam, and Water Power</a:t>
            </a:r>
          </a:p>
        </p:txBody>
      </p:sp>
      <p:sp>
        <p:nvSpPr>
          <p:cNvPr id="6" name="Rectangle 5">
            <a:extLst>
              <a:ext uri="{FF2B5EF4-FFF2-40B4-BE49-F238E27FC236}">
                <a16:creationId xmlns:a16="http://schemas.microsoft.com/office/drawing/2014/main" id="{B1F69858-99F5-B390-3FEE-BFC74E5EDC4D}"/>
              </a:ext>
            </a:extLst>
          </p:cNvPr>
          <p:cNvSpPr/>
          <p:nvPr/>
        </p:nvSpPr>
        <p:spPr>
          <a:xfrm>
            <a:off x="6687495" y="45264"/>
            <a:ext cx="4988459" cy="597529"/>
          </a:xfrm>
          <a:prstGeom prst="rect">
            <a:avLst/>
          </a:prstGeom>
          <a:solidFill>
            <a:srgbClr val="FFC000">
              <a:alpha val="9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 Mass Production and Electricity</a:t>
            </a:r>
          </a:p>
        </p:txBody>
      </p:sp>
      <p:sp>
        <p:nvSpPr>
          <p:cNvPr id="7" name="Rectangle 6">
            <a:extLst>
              <a:ext uri="{FF2B5EF4-FFF2-40B4-BE49-F238E27FC236}">
                <a16:creationId xmlns:a16="http://schemas.microsoft.com/office/drawing/2014/main" id="{A41355BE-290D-8656-187E-E26D6AA9CC31}"/>
              </a:ext>
            </a:extLst>
          </p:cNvPr>
          <p:cNvSpPr/>
          <p:nvPr/>
        </p:nvSpPr>
        <p:spPr>
          <a:xfrm>
            <a:off x="849517" y="3487658"/>
            <a:ext cx="4988459" cy="597529"/>
          </a:xfrm>
          <a:prstGeom prst="rect">
            <a:avLst/>
          </a:prstGeom>
          <a:solidFill>
            <a:schemeClr val="accent5">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 Electronic / IT Systems and Automation</a:t>
            </a:r>
          </a:p>
        </p:txBody>
      </p:sp>
      <p:sp>
        <p:nvSpPr>
          <p:cNvPr id="8" name="Rectangle 7">
            <a:extLst>
              <a:ext uri="{FF2B5EF4-FFF2-40B4-BE49-F238E27FC236}">
                <a16:creationId xmlns:a16="http://schemas.microsoft.com/office/drawing/2014/main" id="{41E9C241-B0F9-CD93-84E2-8012A9D1C1EC}"/>
              </a:ext>
            </a:extLst>
          </p:cNvPr>
          <p:cNvSpPr/>
          <p:nvPr/>
        </p:nvSpPr>
        <p:spPr>
          <a:xfrm>
            <a:off x="6687495" y="3487658"/>
            <a:ext cx="4988459" cy="597529"/>
          </a:xfrm>
          <a:prstGeom prst="rect">
            <a:avLst/>
          </a:prstGeom>
          <a:solidFill>
            <a:schemeClr val="accent2">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 Cyber Physical Systems and </a:t>
            </a:r>
          </a:p>
          <a:p>
            <a:pPr algn="ctr"/>
            <a:r>
              <a:rPr lang="en-US" dirty="0">
                <a:solidFill>
                  <a:schemeClr val="tx1"/>
                </a:solidFill>
              </a:rPr>
              <a:t>Artificial Intelligence</a:t>
            </a:r>
          </a:p>
        </p:txBody>
      </p:sp>
    </p:spTree>
    <p:extLst>
      <p:ext uri="{BB962C8B-B14F-4D97-AF65-F5344CB8AC3E}">
        <p14:creationId xmlns:p14="http://schemas.microsoft.com/office/powerpoint/2010/main" val="2530234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E9CED-FA2E-7695-0409-2B02372079A9}"/>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67FFD3E2-FAA1-156B-D51E-C51D445CE006}"/>
              </a:ext>
            </a:extLst>
          </p:cNvPr>
          <p:cNvSpPr>
            <a:spLocks noGrp="1"/>
          </p:cNvSpPr>
          <p:nvPr>
            <p:ph idx="1"/>
          </p:nvPr>
        </p:nvSpPr>
        <p:spPr>
          <a:xfrm>
            <a:off x="1141412" y="1865022"/>
            <a:ext cx="9905999" cy="4173647"/>
          </a:xfrm>
        </p:spPr>
        <p:txBody>
          <a:bodyPr>
            <a:normAutofit/>
          </a:bodyPr>
          <a:lstStyle/>
          <a:p>
            <a:pPr marL="0" indent="0">
              <a:buNone/>
            </a:pPr>
            <a:r>
              <a:rPr lang="en-US" sz="3600" dirty="0"/>
              <a:t>Artificial Intelligence, or AI, is technology that </a:t>
            </a:r>
            <a:r>
              <a:rPr lang="en-US" sz="3600" dirty="0">
                <a:solidFill>
                  <a:schemeClr val="tx2"/>
                </a:solidFill>
              </a:rPr>
              <a:t>allows machines to learn from information and act like humans</a:t>
            </a:r>
            <a:r>
              <a:rPr lang="en-US" sz="3600" dirty="0"/>
              <a:t>, doing things like making decisions and understanding speech without needing step-by-step instructions.</a:t>
            </a:r>
          </a:p>
        </p:txBody>
      </p:sp>
    </p:spTree>
    <p:extLst>
      <p:ext uri="{BB962C8B-B14F-4D97-AF65-F5344CB8AC3E}">
        <p14:creationId xmlns:p14="http://schemas.microsoft.com/office/powerpoint/2010/main" val="36157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26D21F-F641-3B1F-5190-25F1819F22C4}"/>
              </a:ext>
            </a:extLst>
          </p:cNvPr>
          <p:cNvPicPr>
            <a:picLocks noChangeAspect="1"/>
          </p:cNvPicPr>
          <p:nvPr/>
        </p:nvPicPr>
        <p:blipFill>
          <a:blip r:embed="rId3"/>
          <a:stretch>
            <a:fillRect/>
          </a:stretch>
        </p:blipFill>
        <p:spPr>
          <a:xfrm>
            <a:off x="0" y="968229"/>
            <a:ext cx="12192000" cy="4921541"/>
          </a:xfrm>
          <a:prstGeom prst="rect">
            <a:avLst/>
          </a:prstGeom>
        </p:spPr>
      </p:pic>
      <p:sp>
        <p:nvSpPr>
          <p:cNvPr id="8" name="Oval 7">
            <a:extLst>
              <a:ext uri="{FF2B5EF4-FFF2-40B4-BE49-F238E27FC236}">
                <a16:creationId xmlns:a16="http://schemas.microsoft.com/office/drawing/2014/main" id="{AE5D19C0-1498-9DA7-E82A-21C771D9B399}"/>
              </a:ext>
            </a:extLst>
          </p:cNvPr>
          <p:cNvSpPr/>
          <p:nvPr/>
        </p:nvSpPr>
        <p:spPr>
          <a:xfrm>
            <a:off x="2334638" y="2767518"/>
            <a:ext cx="661481" cy="661481"/>
          </a:xfrm>
          <a:prstGeom prst="ellipse">
            <a:avLst/>
          </a:prstGeom>
          <a:solidFill>
            <a:schemeClr val="accent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dirty="0"/>
              <a:t>You Are Here</a:t>
            </a:r>
          </a:p>
        </p:txBody>
      </p:sp>
    </p:spTree>
    <p:extLst>
      <p:ext uri="{BB962C8B-B14F-4D97-AF65-F5344CB8AC3E}">
        <p14:creationId xmlns:p14="http://schemas.microsoft.com/office/powerpoint/2010/main" val="1775327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949B7C8-FDF0-792D-1485-3813E808A195}"/>
              </a:ext>
            </a:extLst>
          </p:cNvPr>
          <p:cNvGraphicFramePr/>
          <p:nvPr>
            <p:extLst>
              <p:ext uri="{D42A27DB-BD31-4B8C-83A1-F6EECF244321}">
                <p14:modId xmlns:p14="http://schemas.microsoft.com/office/powerpoint/2010/main" val="3169264342"/>
              </p:ext>
            </p:extLst>
          </p:nvPr>
        </p:nvGraphicFramePr>
        <p:xfrm>
          <a:off x="-769544" y="235390"/>
          <a:ext cx="8198416" cy="587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llout: Line 6">
            <a:extLst>
              <a:ext uri="{FF2B5EF4-FFF2-40B4-BE49-F238E27FC236}">
                <a16:creationId xmlns:a16="http://schemas.microsoft.com/office/drawing/2014/main" id="{DFA114CA-6DBF-F9C6-429D-64B4F22285E5}"/>
              </a:ext>
            </a:extLst>
          </p:cNvPr>
          <p:cNvSpPr/>
          <p:nvPr/>
        </p:nvSpPr>
        <p:spPr>
          <a:xfrm>
            <a:off x="6964630" y="67821"/>
            <a:ext cx="4478950" cy="1914888"/>
          </a:xfrm>
          <a:prstGeom prst="borderCallout1">
            <a:avLst>
              <a:gd name="adj1" fmla="val 18750"/>
              <a:gd name="adj2" fmla="val -8333"/>
              <a:gd name="adj3" fmla="val 93319"/>
              <a:gd name="adj4" fmla="val -45401"/>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dirty="0"/>
              <a:t>Originated in the mid-1950’s</a:t>
            </a:r>
          </a:p>
          <a:p>
            <a:pPr marL="285750" indent="-285750">
              <a:buFont typeface="Arial" panose="020B0604020202020204" pitchFamily="34" charset="0"/>
              <a:buChar char="•"/>
            </a:pPr>
            <a:r>
              <a:rPr lang="en-US" dirty="0"/>
              <a:t>Blanket term for all intelligent computing</a:t>
            </a:r>
          </a:p>
          <a:p>
            <a:pPr marL="285750" indent="-285750">
              <a:buFont typeface="Arial" panose="020B0604020202020204" pitchFamily="34" charset="0"/>
              <a:buChar char="•"/>
            </a:pPr>
            <a:r>
              <a:rPr lang="en-US" dirty="0"/>
              <a:t>Goal is to simulate human intelligence</a:t>
            </a:r>
          </a:p>
          <a:p>
            <a:pPr marL="285750" indent="-285750">
              <a:buFont typeface="Arial" panose="020B0604020202020204" pitchFamily="34" charset="0"/>
              <a:buChar char="•"/>
            </a:pPr>
            <a:r>
              <a:rPr lang="en-US" dirty="0"/>
              <a:t>Early forms of this were simple If…Then statements</a:t>
            </a:r>
          </a:p>
          <a:p>
            <a:pPr marL="285750" indent="-285750">
              <a:buFont typeface="Arial" panose="020B0604020202020204" pitchFamily="34" charset="0"/>
              <a:buChar char="•"/>
            </a:pPr>
            <a:r>
              <a:rPr lang="en-US" dirty="0"/>
              <a:t>Medical: Use a set of rules to determine diagnosis</a:t>
            </a:r>
          </a:p>
        </p:txBody>
      </p:sp>
      <p:sp>
        <p:nvSpPr>
          <p:cNvPr id="8" name="Callout: Line 7">
            <a:extLst>
              <a:ext uri="{FF2B5EF4-FFF2-40B4-BE49-F238E27FC236}">
                <a16:creationId xmlns:a16="http://schemas.microsoft.com/office/drawing/2014/main" id="{1EC4F29F-9C22-9951-FE49-3B15BA05E421}"/>
              </a:ext>
            </a:extLst>
          </p:cNvPr>
          <p:cNvSpPr/>
          <p:nvPr/>
        </p:nvSpPr>
        <p:spPr>
          <a:xfrm>
            <a:off x="6964630" y="2049027"/>
            <a:ext cx="4478950" cy="2704054"/>
          </a:xfrm>
          <a:prstGeom prst="borderCallout1">
            <a:avLst>
              <a:gd name="adj1" fmla="val 18750"/>
              <a:gd name="adj2" fmla="val -8333"/>
              <a:gd name="adj3" fmla="val 72190"/>
              <a:gd name="adj4" fmla="val -45401"/>
            </a:avLst>
          </a:prstGeom>
          <a:solidFill>
            <a:schemeClr val="accent3"/>
          </a:solidFill>
          <a:ln>
            <a:solidFill>
              <a:schemeClr val="accent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dirty="0"/>
              <a:t>Originated in the 1960’s</a:t>
            </a:r>
          </a:p>
          <a:p>
            <a:pPr marL="285750" indent="-285750">
              <a:buFont typeface="Arial" panose="020B0604020202020204" pitchFamily="34" charset="0"/>
              <a:buChar char="•"/>
            </a:pPr>
            <a:r>
              <a:rPr lang="en-US" dirty="0"/>
              <a:t>Goal is to get machines to learn from and  make decisions based on data without a lot of rules</a:t>
            </a:r>
          </a:p>
          <a:p>
            <a:pPr marL="285750" indent="-285750">
              <a:buFont typeface="Arial" panose="020B0604020202020204" pitchFamily="34" charset="0"/>
              <a:buChar char="•"/>
            </a:pPr>
            <a:r>
              <a:rPr lang="en-US" dirty="0"/>
              <a:t>Machines learn through data patterns to solve problems</a:t>
            </a:r>
          </a:p>
          <a:p>
            <a:pPr marL="285750" indent="-285750">
              <a:buFont typeface="Arial" panose="020B0604020202020204" pitchFamily="34" charset="0"/>
              <a:buChar char="•"/>
            </a:pPr>
            <a:r>
              <a:rPr lang="en-US" dirty="0"/>
              <a:t>Weather: Uses machine learning to take in weather data and make a prediction about future weather</a:t>
            </a:r>
          </a:p>
        </p:txBody>
      </p:sp>
      <p:sp>
        <p:nvSpPr>
          <p:cNvPr id="11" name="Callout: Line 10">
            <a:extLst>
              <a:ext uri="{FF2B5EF4-FFF2-40B4-BE49-F238E27FC236}">
                <a16:creationId xmlns:a16="http://schemas.microsoft.com/office/drawing/2014/main" id="{A768CFB5-C55D-7C69-84FE-4F2A6667AD74}"/>
              </a:ext>
            </a:extLst>
          </p:cNvPr>
          <p:cNvSpPr/>
          <p:nvPr/>
        </p:nvSpPr>
        <p:spPr>
          <a:xfrm>
            <a:off x="6964630" y="4885706"/>
            <a:ext cx="4478950" cy="1842465"/>
          </a:xfrm>
          <a:prstGeom prst="borderCallout1">
            <a:avLst>
              <a:gd name="adj1" fmla="val 18750"/>
              <a:gd name="adj2" fmla="val -8333"/>
              <a:gd name="adj3" fmla="val 20596"/>
              <a:gd name="adj4" fmla="val -54093"/>
            </a:avLst>
          </a:prstGeom>
          <a:solidFill>
            <a:schemeClr val="accent4"/>
          </a:solidFill>
          <a:ln>
            <a:solidFill>
              <a:schemeClr val="accent4"/>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dirty="0"/>
              <a:t>Originated in the 1980’s</a:t>
            </a:r>
          </a:p>
          <a:p>
            <a:pPr marL="285750" indent="-285750">
              <a:buFont typeface="Arial" panose="020B0604020202020204" pitchFamily="34" charset="0"/>
              <a:buChar char="•"/>
            </a:pPr>
            <a:r>
              <a:rPr lang="en-US" dirty="0"/>
              <a:t>Goal is to learn from lots of sample data so it can recognize pictures, words, or sounds by itself</a:t>
            </a:r>
          </a:p>
          <a:p>
            <a:pPr marL="285750" indent="-285750">
              <a:buFont typeface="Arial" panose="020B0604020202020204" pitchFamily="34" charset="0"/>
              <a:buChar char="•"/>
            </a:pPr>
            <a:r>
              <a:rPr lang="en-US" dirty="0"/>
              <a:t>Phone: Facial recognition on your phone uses deep learning to recognize you </a:t>
            </a:r>
          </a:p>
        </p:txBody>
      </p:sp>
    </p:spTree>
    <p:extLst>
      <p:ext uri="{BB962C8B-B14F-4D97-AF65-F5344CB8AC3E}">
        <p14:creationId xmlns:p14="http://schemas.microsoft.com/office/powerpoint/2010/main" val="1537727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E580-F519-37EC-6267-36CB174905B6}"/>
              </a:ext>
            </a:extLst>
          </p:cNvPr>
          <p:cNvSpPr>
            <a:spLocks noGrp="1"/>
          </p:cNvSpPr>
          <p:nvPr>
            <p:ph type="title"/>
          </p:nvPr>
        </p:nvSpPr>
        <p:spPr/>
        <p:txBody>
          <a:bodyPr/>
          <a:lstStyle/>
          <a:p>
            <a:r>
              <a:rPr lang="en-US" dirty="0"/>
              <a:t>What is Machine Learning?</a:t>
            </a:r>
          </a:p>
        </p:txBody>
      </p:sp>
      <p:pic>
        <p:nvPicPr>
          <p:cNvPr id="5" name="Picture 4">
            <a:extLst>
              <a:ext uri="{FF2B5EF4-FFF2-40B4-BE49-F238E27FC236}">
                <a16:creationId xmlns:a16="http://schemas.microsoft.com/office/drawing/2014/main" id="{33FB134D-79BB-D273-42A8-1230734D1592}"/>
              </a:ext>
            </a:extLst>
          </p:cNvPr>
          <p:cNvPicPr>
            <a:picLocks noChangeAspect="1"/>
          </p:cNvPicPr>
          <p:nvPr/>
        </p:nvPicPr>
        <p:blipFill>
          <a:blip r:embed="rId2"/>
          <a:stretch>
            <a:fillRect/>
          </a:stretch>
        </p:blipFill>
        <p:spPr>
          <a:xfrm>
            <a:off x="866682" y="1838008"/>
            <a:ext cx="10458636" cy="3450272"/>
          </a:xfrm>
          <a:prstGeom prst="rect">
            <a:avLst/>
          </a:prstGeom>
        </p:spPr>
      </p:pic>
    </p:spTree>
    <p:extLst>
      <p:ext uri="{BB962C8B-B14F-4D97-AF65-F5344CB8AC3E}">
        <p14:creationId xmlns:p14="http://schemas.microsoft.com/office/powerpoint/2010/main" val="587235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CE19AD-E41F-71AC-CBD0-0E00D68D4ADE}"/>
              </a:ext>
            </a:extLst>
          </p:cNvPr>
          <p:cNvGrpSpPr/>
          <p:nvPr/>
        </p:nvGrpSpPr>
        <p:grpSpPr>
          <a:xfrm>
            <a:off x="8250479" y="533195"/>
            <a:ext cx="3185201" cy="6199560"/>
            <a:chOff x="692083" y="319187"/>
            <a:chExt cx="3185201" cy="6199560"/>
          </a:xfrm>
        </p:grpSpPr>
        <p:pic>
          <p:nvPicPr>
            <p:cNvPr id="7" name="Picture 6">
              <a:extLst>
                <a:ext uri="{FF2B5EF4-FFF2-40B4-BE49-F238E27FC236}">
                  <a16:creationId xmlns:a16="http://schemas.microsoft.com/office/drawing/2014/main" id="{1A66923C-AD0E-0E7F-CDE5-A931C5811849}"/>
                </a:ext>
              </a:extLst>
            </p:cNvPr>
            <p:cNvPicPr>
              <a:picLocks noChangeAspect="1"/>
            </p:cNvPicPr>
            <p:nvPr/>
          </p:nvPicPr>
          <p:blipFill>
            <a:blip r:embed="rId3"/>
            <a:stretch>
              <a:fillRect/>
            </a:stretch>
          </p:blipFill>
          <p:spPr>
            <a:xfrm>
              <a:off x="1148777" y="319187"/>
              <a:ext cx="2271812" cy="1777031"/>
            </a:xfrm>
            <a:prstGeom prst="rect">
              <a:avLst/>
            </a:prstGeom>
          </p:spPr>
        </p:pic>
        <p:pic>
          <p:nvPicPr>
            <p:cNvPr id="9" name="Picture 8">
              <a:extLst>
                <a:ext uri="{FF2B5EF4-FFF2-40B4-BE49-F238E27FC236}">
                  <a16:creationId xmlns:a16="http://schemas.microsoft.com/office/drawing/2014/main" id="{880AE2DE-525D-1DAD-FDA5-656E28C65F1B}"/>
                </a:ext>
              </a:extLst>
            </p:cNvPr>
            <p:cNvPicPr>
              <a:picLocks noChangeAspect="1"/>
            </p:cNvPicPr>
            <p:nvPr/>
          </p:nvPicPr>
          <p:blipFill>
            <a:blip r:embed="rId4"/>
            <a:stretch>
              <a:fillRect/>
            </a:stretch>
          </p:blipFill>
          <p:spPr>
            <a:xfrm>
              <a:off x="692083" y="3333546"/>
              <a:ext cx="3185201" cy="3185201"/>
            </a:xfrm>
            <a:prstGeom prst="rect">
              <a:avLst/>
            </a:prstGeom>
          </p:spPr>
        </p:pic>
        <p:pic>
          <p:nvPicPr>
            <p:cNvPr id="11" name="Picture 10">
              <a:extLst>
                <a:ext uri="{FF2B5EF4-FFF2-40B4-BE49-F238E27FC236}">
                  <a16:creationId xmlns:a16="http://schemas.microsoft.com/office/drawing/2014/main" id="{499B1D99-3B59-4E51-DF00-E6FFFA1DDEF9}"/>
                </a:ext>
              </a:extLst>
            </p:cNvPr>
            <p:cNvPicPr>
              <a:picLocks noChangeAspect="1"/>
            </p:cNvPicPr>
            <p:nvPr/>
          </p:nvPicPr>
          <p:blipFill>
            <a:blip r:embed="rId5"/>
            <a:stretch>
              <a:fillRect/>
            </a:stretch>
          </p:blipFill>
          <p:spPr>
            <a:xfrm>
              <a:off x="1314626" y="2280259"/>
              <a:ext cx="1940115" cy="1829656"/>
            </a:xfrm>
            <a:prstGeom prst="rect">
              <a:avLst/>
            </a:prstGeom>
          </p:spPr>
        </p:pic>
      </p:grpSp>
      <p:pic>
        <p:nvPicPr>
          <p:cNvPr id="2" name="Picture 1">
            <a:extLst>
              <a:ext uri="{FF2B5EF4-FFF2-40B4-BE49-F238E27FC236}">
                <a16:creationId xmlns:a16="http://schemas.microsoft.com/office/drawing/2014/main" id="{D224438C-6BA8-9952-F67E-97904DBE5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6400" y="876300"/>
            <a:ext cx="5105400" cy="5105400"/>
          </a:xfrm>
          <a:prstGeom prst="rect">
            <a:avLst/>
          </a:prstGeom>
        </p:spPr>
      </p:pic>
    </p:spTree>
    <p:extLst>
      <p:ext uri="{BB962C8B-B14F-4D97-AF65-F5344CB8AC3E}">
        <p14:creationId xmlns:p14="http://schemas.microsoft.com/office/powerpoint/2010/main" val="30747475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5702</TotalTime>
  <Words>739</Words>
  <Application>Microsoft Office PowerPoint</Application>
  <PresentationFormat>Widescreen</PresentationFormat>
  <Paragraphs>67</Paragraphs>
  <Slides>35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Tw Cen MT</vt:lpstr>
      <vt:lpstr>Circuit</vt:lpstr>
      <vt:lpstr>Google Machine Learning courses</vt:lpstr>
      <vt:lpstr>What you will learn</vt:lpstr>
      <vt:lpstr>What is machine learning?</vt:lpstr>
      <vt:lpstr>PowerPoint Presentation</vt:lpstr>
      <vt:lpstr>What is Artificial intelligence?</vt:lpstr>
      <vt:lpstr>PowerPoint Presentation</vt:lpstr>
      <vt:lpstr>PowerPoint Presentation</vt:lpstr>
      <vt:lpstr>What is Machine Learning?</vt:lpstr>
      <vt:lpstr>PowerPoint Presentation</vt:lpstr>
      <vt:lpstr>Membership has its privileges</vt:lpstr>
      <vt:lpstr>https://www.youtube.com/@AINewsFresh</vt:lpstr>
      <vt:lpstr>https://www.youtube.com/@DailyAINewsPodcast</vt:lpstr>
      <vt:lpstr>https://www.youtube.com/@AIPapersPodcastDaily</vt:lpstr>
      <vt:lpstr>It’s all around you</vt:lpstr>
      <vt:lpstr>PowerPoint Presentation</vt:lpstr>
      <vt:lpstr>ML: Prediction</vt:lpstr>
      <vt:lpstr>PowerPoint Presentation</vt:lpstr>
      <vt:lpstr>ML: Prediction</vt:lpstr>
      <vt:lpstr>PowerPoint Presentation</vt:lpstr>
      <vt:lpstr>ML: Prediction</vt:lpstr>
      <vt:lpstr>PowerPoint Presentation</vt:lpstr>
      <vt:lpstr>PowerPoint Presentation</vt:lpstr>
      <vt:lpstr>Model</vt:lpstr>
      <vt:lpstr>Types of Machine Learning</vt:lpstr>
      <vt:lpstr>PowerPoint Presentation</vt:lpstr>
      <vt:lpstr>Supervised learning</vt:lpstr>
      <vt:lpstr>PowerPoint Presentation</vt:lpstr>
      <vt:lpstr>Binary classification</vt:lpstr>
      <vt:lpstr>Multiclass classification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Zain Naboulsi</dc:creator>
  <cp:lastModifiedBy>Zain Naboulsi</cp:lastModifiedBy>
  <cp:revision>21</cp:revision>
  <dcterms:created xsi:type="dcterms:W3CDTF">2024-06-30T01:37:58Z</dcterms:created>
  <dcterms:modified xsi:type="dcterms:W3CDTF">2024-11-16T23:54:42Z</dcterms:modified>
</cp:coreProperties>
</file>